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91" r:id="rId6"/>
    <p:sldId id="292" r:id="rId7"/>
    <p:sldId id="293" r:id="rId8"/>
    <p:sldId id="295" r:id="rId9"/>
    <p:sldId id="296" r:id="rId10"/>
    <p:sldId id="297" r:id="rId11"/>
    <p:sldId id="298" r:id="rId12"/>
    <p:sldId id="261" r:id="rId13"/>
    <p:sldId id="276" r:id="rId14"/>
    <p:sldId id="299" r:id="rId15"/>
    <p:sldId id="300" r:id="rId16"/>
    <p:sldId id="301" r:id="rId17"/>
    <p:sldId id="302" r:id="rId18"/>
    <p:sldId id="303" r:id="rId19"/>
    <p:sldId id="304" r:id="rId20"/>
    <p:sldId id="306" r:id="rId21"/>
    <p:sldId id="307" r:id="rId22"/>
    <p:sldId id="308" r:id="rId23"/>
    <p:sldId id="309" r:id="rId24"/>
    <p:sldId id="310" r:id="rId25"/>
    <p:sldId id="279" r:id="rId26"/>
    <p:sldId id="311" r:id="rId27"/>
    <p:sldId id="305"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274" r:id="rId41"/>
    <p:sldId id="289" r:id="rId42"/>
    <p:sldId id="290" r:id="rId43"/>
    <p:sldId id="324" r:id="rId44"/>
    <p:sldId id="325" r:id="rId45"/>
    <p:sldId id="269" r:id="rId46"/>
    <p:sldId id="27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6/11/2022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r>
              <a:rPr lang="en-US" sz="4800" b="1" dirty="0">
                <a:latin typeface="Impact" pitchFamily="34" charset="0"/>
              </a:rPr>
              <a:t>Guidelines for husbands</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a:solidFill>
                  <a:schemeClr val="accent6">
                    <a:lumMod val="75000"/>
                  </a:schemeClr>
                </a:solidFill>
                <a:latin typeface="Impact" pitchFamily="34" charset="0"/>
              </a:rPr>
              <a:t>Lesson- 5</a:t>
            </a:r>
            <a:endParaRPr lang="en-US" sz="3600" dirty="0">
              <a:solidFill>
                <a:schemeClr val="accent6">
                  <a:lumMod val="75000"/>
                </a:schemeClr>
              </a:solidFill>
              <a:latin typeface="Impact" pitchFamily="34" charset="0"/>
            </a:endParaRP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2" name="Picture 11"/>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57300" y="120568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successful marriage: The husband’s part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457200" y="2043631"/>
            <a:ext cx="84201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accent2"/>
                </a:solidFill>
              </a:rPr>
              <a:t>It is God’s will that husbands and wives meet each other’s basic relational, sexual, and companionship needs. When these needs are met, a spouse will not need to seek them elsewhere. </a:t>
            </a:r>
          </a:p>
          <a:p>
            <a:endParaRPr lang="en-US" sz="2400" dirty="0">
              <a:solidFill>
                <a:schemeClr val="accent2"/>
              </a:solidFill>
            </a:endParaRPr>
          </a:p>
          <a:p>
            <a:r>
              <a:rPr lang="en-US" sz="2400" dirty="0">
                <a:solidFill>
                  <a:schemeClr val="accent2"/>
                </a:solidFill>
              </a:rPr>
              <a:t>Meeting needs leads to less conflict and puts a guard around the relationship against apathy, immorality and adultery.</a:t>
            </a:r>
          </a:p>
          <a:p>
            <a:endParaRPr lang="en-US" sz="2400" b="1" dirty="0">
              <a:solidFill>
                <a:schemeClr val="accent2"/>
              </a:solidFill>
            </a:endParaRPr>
          </a:p>
          <a:p>
            <a:r>
              <a:rPr lang="en-US" sz="2400" b="1" dirty="0">
                <a:solidFill>
                  <a:schemeClr val="accent2"/>
                </a:solidFill>
              </a:rPr>
              <a:t>It is crucial for couples to understand God’s responsibilities concerning their unique roles in marriage.</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118137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57300" y="120568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Guidelines for husbands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52400" y="2043631"/>
            <a:ext cx="8839200" cy="10464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100" b="1" dirty="0">
                <a:solidFill>
                  <a:schemeClr val="accent2"/>
                </a:solidFill>
              </a:rPr>
              <a:t>For the man to be a successful and godly husband, he needs to follow the instructions given by God.</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5122" name="Picture 2" descr="6 Tips for Being a Godly Husband | Cru"/>
          <p:cNvPicPr>
            <a:picLocks noGrp="1" noRot="1" noChangeAspect="1" noMove="1" noResize="1" noEditPoints="1" noAdjustHandles="1" noChangeArrowheads="1" noChangeShapeType="1" noCrop="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362200" y="3343244"/>
            <a:ext cx="4191000" cy="235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92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2697468535"/>
              </p:ext>
            </p:extLst>
          </p:nvPr>
        </p:nvGraphicFramePr>
        <p:xfrm>
          <a:off x="419100" y="1676400"/>
          <a:ext cx="8458200" cy="2977813"/>
        </p:xfrm>
        <a:graphic>
          <a:graphicData uri="http://schemas.openxmlformats.org/drawingml/2006/table">
            <a:tbl>
              <a:tblPr firstRow="1" bandRow="1">
                <a:tableStyleId>{93296810-A885-4BE3-A3E7-6D5BEEA58F35}</a:tableStyleId>
              </a:tblPr>
              <a:tblGrid>
                <a:gridCol w="2521940">
                  <a:extLst>
                    <a:ext uri="{9D8B030D-6E8A-4147-A177-3AD203B41FA5}">
                      <a16:colId xmlns:a16="http://schemas.microsoft.com/office/drawing/2014/main" val="20000"/>
                    </a:ext>
                  </a:extLst>
                </a:gridCol>
                <a:gridCol w="5936260">
                  <a:extLst>
                    <a:ext uri="{9D8B030D-6E8A-4147-A177-3AD203B41FA5}">
                      <a16:colId xmlns:a16="http://schemas.microsoft.com/office/drawing/2014/main" val="40705146"/>
                    </a:ext>
                  </a:extLst>
                </a:gridCol>
              </a:tblGrid>
              <a:tr h="102709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effectLst/>
                        </a:rPr>
                        <a:t>Checklist of the husband’s responsibilities</a:t>
                      </a:r>
                    </a:p>
                  </a:txBody>
                  <a:tcPr marT="182880" marB="0" anchor="ctr">
                    <a:solidFill>
                      <a:schemeClr val="accent2">
                        <a:lumMod val="60000"/>
                        <a:lumOff val="4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effectLst/>
                        </a:rPr>
                        <a:t>Responsibility</a:t>
                      </a:r>
                      <a:r>
                        <a:rPr lang="en-US" sz="2000" b="1" baseline="0" dirty="0">
                          <a:solidFill>
                            <a:schemeClr val="accent2">
                              <a:lumMod val="50000"/>
                            </a:schemeClr>
                          </a:solidFill>
                          <a:effectLst/>
                        </a:rPr>
                        <a:t> 1</a:t>
                      </a:r>
                    </a:p>
                  </a:txBody>
                  <a:tcPr marB="91440"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effectLst/>
                        </a:rPr>
                        <a:t>Take responsibility for your marriage</a:t>
                      </a: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Responsibility</a:t>
                      </a:r>
                      <a:r>
                        <a:rPr lang="en-US" sz="2000" b="1" baseline="0" dirty="0">
                          <a:solidFill>
                            <a:schemeClr val="accent2">
                              <a:lumMod val="50000"/>
                            </a:schemeClr>
                          </a:solidFill>
                        </a:rPr>
                        <a:t> 2</a:t>
                      </a:r>
                      <a:endParaRPr lang="en-US" sz="2000" b="1" dirty="0">
                        <a:solidFill>
                          <a:schemeClr val="accent2">
                            <a:lumMod val="50000"/>
                          </a:schemeClr>
                        </a:solidFill>
                      </a:endParaRPr>
                    </a:p>
                  </a:txBody>
                  <a:tcPr marT="91440">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Love your wife by meeting her needs</a:t>
                      </a:r>
                    </a:p>
                  </a:txBody>
                  <a:tcPr marT="91440">
                    <a:solidFill>
                      <a:schemeClr val="accent2">
                        <a:lumMod val="40000"/>
                        <a:lumOff val="60000"/>
                      </a:schemeClr>
                    </a:solidFill>
                  </a:tcPr>
                </a:tc>
                <a:extLst>
                  <a:ext uri="{0D108BD9-81ED-4DB2-BD59-A6C34878D82A}">
                    <a16:rowId xmlns:a16="http://schemas.microsoft.com/office/drawing/2014/main" val="10002"/>
                  </a:ext>
                </a:extLst>
              </a:tr>
              <a:tr h="52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Responsibility</a:t>
                      </a:r>
                      <a:r>
                        <a:rPr lang="en-US" sz="2000" b="1" baseline="0" dirty="0">
                          <a:solidFill>
                            <a:schemeClr val="accent2">
                              <a:lumMod val="50000"/>
                            </a:schemeClr>
                          </a:solidFill>
                        </a:rPr>
                        <a:t> 3</a:t>
                      </a:r>
                      <a:endParaRPr lang="en-US" sz="2000" b="1" dirty="0">
                        <a:solidFill>
                          <a:schemeClr val="accent2">
                            <a:lumMod val="50000"/>
                          </a:schemeClr>
                        </a:solidFill>
                      </a:endParaRPr>
                    </a:p>
                  </a:txBody>
                  <a:tcPr marT="18288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Understand</a:t>
                      </a:r>
                      <a:r>
                        <a:rPr lang="en-US" sz="2000" b="1" baseline="0" dirty="0">
                          <a:solidFill>
                            <a:schemeClr val="accent2">
                              <a:lumMod val="50000"/>
                            </a:schemeClr>
                          </a:solidFill>
                        </a:rPr>
                        <a:t> and accept the uniqueness of your wife</a:t>
                      </a:r>
                      <a:endParaRPr lang="en-US" sz="2000" b="1" dirty="0">
                        <a:solidFill>
                          <a:schemeClr val="accent2">
                            <a:lumMod val="50000"/>
                          </a:schemeClr>
                        </a:solidFill>
                      </a:endParaRPr>
                    </a:p>
                  </a:txBody>
                  <a:tcPr marT="182880">
                    <a:solidFill>
                      <a:schemeClr val="accent2">
                        <a:lumMod val="20000"/>
                        <a:lumOff val="80000"/>
                      </a:schemeClr>
                    </a:solidFill>
                  </a:tcPr>
                </a:tc>
                <a:extLst>
                  <a:ext uri="{0D108BD9-81ED-4DB2-BD59-A6C34878D82A}">
                    <a16:rowId xmlns:a16="http://schemas.microsoft.com/office/drawing/2014/main" val="3673711503"/>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Responsibility</a:t>
                      </a:r>
                      <a:r>
                        <a:rPr lang="en-US" sz="2000" b="1" baseline="0" dirty="0">
                          <a:solidFill>
                            <a:schemeClr val="accent2">
                              <a:lumMod val="50000"/>
                            </a:schemeClr>
                          </a:solidFill>
                        </a:rPr>
                        <a:t> 4</a:t>
                      </a:r>
                      <a:endParaRPr lang="en-US" sz="2000" b="1" dirty="0">
                        <a:solidFill>
                          <a:schemeClr val="accent2">
                            <a:lumMod val="50000"/>
                          </a:schemeClr>
                        </a:solidFill>
                      </a:endParaRPr>
                    </a:p>
                  </a:txBody>
                  <a:tcPr marT="182880">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50000"/>
                            </a:schemeClr>
                          </a:solidFill>
                        </a:rPr>
                        <a:t>Increase</a:t>
                      </a:r>
                      <a:r>
                        <a:rPr lang="en-US" sz="2000" b="1" baseline="0" dirty="0">
                          <a:solidFill>
                            <a:schemeClr val="accent2">
                              <a:lumMod val="50000"/>
                            </a:schemeClr>
                          </a:solidFill>
                        </a:rPr>
                        <a:t> your wife’s value through honor and respect</a:t>
                      </a:r>
                      <a:endParaRPr lang="en-US" sz="2000" b="1" dirty="0">
                        <a:solidFill>
                          <a:schemeClr val="accent2">
                            <a:lumMod val="50000"/>
                          </a:schemeClr>
                        </a:solidFill>
                      </a:endParaRPr>
                    </a:p>
                  </a:txBody>
                  <a:tcPr marT="182880">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4098" name="Picture 2" descr="Explaining Your Needs and Desires to Your Husband - Marriage Missions  International"/>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206" y="4667876"/>
            <a:ext cx="1913587" cy="12757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Grp="1" noRot="1" noMove="1" noResize="1" noEditPoints="1" noAdjustHandles="1" noChangeArrowheads="1" noChangeShapeType="1"/>
          </p:cNvSpPr>
          <p:nvPr/>
        </p:nvSpPr>
        <p:spPr>
          <a:xfrm>
            <a:off x="1257300" y="111731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Guidelines for husbands</a:t>
            </a:r>
            <a:endParaRPr lang="en-US" sz="3200" b="1" u="sng"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1</a:t>
            </a:r>
          </a:p>
        </p:txBody>
      </p:sp>
      <p:sp>
        <p:nvSpPr>
          <p:cNvPr id="14" name="TextBox 13"/>
          <p:cNvSpPr txBox="1">
            <a:spLocks noGrp="1" noRot="1" noMove="1" noResize="1" noEditPoints="1" noAdjustHandles="1" noChangeArrowheads="1" noChangeShapeType="1"/>
          </p:cNvSpPr>
          <p:nvPr/>
        </p:nvSpPr>
        <p:spPr>
          <a:xfrm>
            <a:off x="304800" y="2074545"/>
            <a:ext cx="8610600" cy="3416320"/>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Take responsibility for your marriage</a:t>
            </a:r>
          </a:p>
          <a:p>
            <a:endParaRPr lang="en-US" sz="2400" dirty="0"/>
          </a:p>
          <a:p>
            <a:r>
              <a:rPr lang="en-US" sz="2400" i="1" dirty="0"/>
              <a:t>Now I want you to realize that the head of every man is Christ, and the head of the woman is man, and the head of Christ is God. </a:t>
            </a:r>
            <a:r>
              <a:rPr lang="en-US" sz="2000" dirty="0"/>
              <a:t>(1 Corinthians 11:3)</a:t>
            </a:r>
          </a:p>
          <a:p>
            <a:endParaRPr lang="en-US" sz="2000" dirty="0"/>
          </a:p>
          <a:p>
            <a:r>
              <a:rPr lang="en-US" sz="2400" i="1" dirty="0"/>
              <a:t>For the husband is the head of the wife as Christ is the head of the church, his body, of which he is the Savior. </a:t>
            </a:r>
            <a:r>
              <a:rPr lang="en-US" sz="2000" dirty="0"/>
              <a:t>(Ephesians 5:23)</a:t>
            </a:r>
          </a:p>
          <a:p>
            <a:endParaRPr lang="en-US" sz="20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6148" name="Picture 4" descr="Husband and Wife Duo Thrive Through Servant Leadership — RISMedia"/>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769783"/>
            <a:ext cx="1777940" cy="103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6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1</a:t>
            </a:r>
          </a:p>
        </p:txBody>
      </p:sp>
      <p:sp>
        <p:nvSpPr>
          <p:cNvPr id="14" name="TextBox 13"/>
          <p:cNvSpPr txBox="1">
            <a:spLocks noGrp="1" noRot="1" noMove="1" noResize="1" noEditPoints="1" noAdjustHandles="1" noChangeArrowheads="1" noChangeShapeType="1"/>
          </p:cNvSpPr>
          <p:nvPr/>
        </p:nvSpPr>
        <p:spPr>
          <a:xfrm>
            <a:off x="304800" y="2074545"/>
            <a:ext cx="8610600" cy="3416320"/>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Take responsibility for your marriage</a:t>
            </a:r>
          </a:p>
          <a:p>
            <a:endParaRPr lang="en-US" sz="2400" dirty="0"/>
          </a:p>
          <a:p>
            <a:r>
              <a:rPr lang="en-US" sz="3200" dirty="0"/>
              <a:t>“Man” refers specifically to husbands. In other scriptures where the woman is told to submit to “man” it means her own husband, not just any man. </a:t>
            </a:r>
            <a:r>
              <a:rPr lang="en-US" sz="2400" dirty="0"/>
              <a:t>(Ephesians 5:22) </a:t>
            </a:r>
            <a:r>
              <a:rPr lang="en-US" sz="3200" dirty="0"/>
              <a:t>So a man is instructed to lead his wife and be responsible for their relationship.</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6148" name="Picture 4" descr="Husband and Wife Duo Thrive Through Servant Leadership — RISMedia"/>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769783"/>
            <a:ext cx="1777940" cy="103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0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1</a:t>
            </a:r>
          </a:p>
        </p:txBody>
      </p:sp>
      <p:sp>
        <p:nvSpPr>
          <p:cNvPr id="14" name="TextBox 13"/>
          <p:cNvSpPr txBox="1">
            <a:spLocks noGrp="1" noRot="1" noMove="1" noResize="1" noEditPoints="1" noAdjustHandles="1" noChangeArrowheads="1" noChangeShapeType="1"/>
          </p:cNvSpPr>
          <p:nvPr/>
        </p:nvSpPr>
        <p:spPr>
          <a:xfrm>
            <a:off x="304800" y="2074545"/>
            <a:ext cx="8610600" cy="3416320"/>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Take responsibility for your marriage</a:t>
            </a:r>
          </a:p>
          <a:p>
            <a:endParaRPr lang="en-US" sz="2400" dirty="0"/>
          </a:p>
          <a:p>
            <a:r>
              <a:rPr lang="en-US" sz="3200" dirty="0"/>
              <a:t>He is also responsible for what happens within the context of the home. Failing to take responsibility means the wife must take charge. This will cause stress for her and in turn for the marriage. This is NOT God’s plan.</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6148" name="Picture 4" descr="Husband and Wife Duo Thrive Through Servant Leadership — RISMedia"/>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769783"/>
            <a:ext cx="1777940" cy="103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64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1</a:t>
            </a:r>
          </a:p>
        </p:txBody>
      </p:sp>
      <p:sp>
        <p:nvSpPr>
          <p:cNvPr id="14" name="TextBox 13"/>
          <p:cNvSpPr txBox="1">
            <a:spLocks noGrp="1" noRot="1" noMove="1" noResize="1" noEditPoints="1" noAdjustHandles="1" noChangeArrowheads="1" noChangeShapeType="1"/>
          </p:cNvSpPr>
          <p:nvPr/>
        </p:nvSpPr>
        <p:spPr>
          <a:xfrm>
            <a:off x="304800" y="2074545"/>
            <a:ext cx="8610600" cy="3539430"/>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Take responsibility for your marriage</a:t>
            </a:r>
          </a:p>
          <a:p>
            <a:endParaRPr lang="en-US" sz="2400" dirty="0"/>
          </a:p>
          <a:p>
            <a:r>
              <a:rPr lang="en-US" sz="2800" dirty="0"/>
              <a:t>The husband should be the provider, protector and supporter of his wife. This is a position of authority that is not earned or deserved but required by the Lord. Husbands are not to use this authority to force their wives to submit by bossing them around or being cruel. This is NOT God’s desire.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6148" name="Picture 4" descr="Husband and Wife Duo Thrive Through Servant Leadership — RISMedia"/>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769783"/>
            <a:ext cx="1777940" cy="103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5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1</a:t>
            </a:r>
          </a:p>
        </p:txBody>
      </p:sp>
      <p:sp>
        <p:nvSpPr>
          <p:cNvPr id="14" name="TextBox 13"/>
          <p:cNvSpPr txBox="1">
            <a:spLocks noGrp="1" noRot="1" noMove="1" noResize="1" noEditPoints="1" noAdjustHandles="1" noChangeArrowheads="1" noChangeShapeType="1"/>
          </p:cNvSpPr>
          <p:nvPr/>
        </p:nvSpPr>
        <p:spPr>
          <a:xfrm>
            <a:off x="304800" y="2074545"/>
            <a:ext cx="8610600" cy="2677656"/>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Take responsibility for your marriage</a:t>
            </a:r>
          </a:p>
          <a:p>
            <a:endParaRPr lang="en-US" sz="2400" dirty="0"/>
          </a:p>
          <a:p>
            <a:r>
              <a:rPr lang="en-US" sz="2800" dirty="0"/>
              <a:t>Authority is only effective when the husband is under the authority of Christ who is “</a:t>
            </a:r>
            <a:r>
              <a:rPr lang="en-US" sz="2800" i="1" dirty="0"/>
              <a:t>the head of every man.” </a:t>
            </a:r>
          </a:p>
          <a:p>
            <a:r>
              <a:rPr lang="en-US" sz="2800" b="1" dirty="0"/>
              <a:t>A man cannot cover his wife spiritually and be her head unless he is submitting himself to Christ and His will.</a:t>
            </a:r>
            <a:endParaRPr lang="en-US" sz="2800" b="1" i="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6148" name="Picture 4" descr="Husband and Wife Duo Thrive Through Servant Leadership — RISMedia"/>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769783"/>
            <a:ext cx="1777940" cy="103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1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1</a:t>
            </a:r>
          </a:p>
        </p:txBody>
      </p:sp>
      <p:sp>
        <p:nvSpPr>
          <p:cNvPr id="14" name="TextBox 13"/>
          <p:cNvSpPr txBox="1">
            <a:spLocks noGrp="1" noRot="1" noMove="1" noResize="1" noEditPoints="1" noAdjustHandles="1" noChangeArrowheads="1" noChangeShapeType="1"/>
          </p:cNvSpPr>
          <p:nvPr/>
        </p:nvSpPr>
        <p:spPr>
          <a:xfrm>
            <a:off x="304800" y="2074545"/>
            <a:ext cx="8610600" cy="3908762"/>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Take responsibility for your marriage</a:t>
            </a:r>
          </a:p>
          <a:p>
            <a:endParaRPr lang="en-US" sz="1200" dirty="0"/>
          </a:p>
          <a:p>
            <a:r>
              <a:rPr lang="en-US" sz="2300" dirty="0"/>
              <a:t>Even Jesus had to submit to the authority of the Father. See Matthew 8:5-10. Jesus knew that his saving power came from His voluntary submission to the will of the Father. Paul also points this out in Philippians 2:8-9. Likewise, God’s power and authority flows to husbands when they live under the submission of Christ.</a:t>
            </a:r>
          </a:p>
          <a:p>
            <a:endParaRPr lang="en-US" sz="1200" dirty="0"/>
          </a:p>
          <a:p>
            <a:r>
              <a:rPr lang="en-US" sz="2400" b="1" dirty="0"/>
              <a:t>Therefore, the husband’s first guideline that directs all others is that he must take responsibility for the relationship as the God appointed head of the relationship.</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6148" name="Picture 4" descr="Husband and Wife Duo Thrive Through Servant Leadership — RISMedia"/>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769783"/>
            <a:ext cx="1777940" cy="103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98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2205760"/>
            <a:ext cx="8610600" cy="3600986"/>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Love your wife by meeting her needs</a:t>
            </a:r>
          </a:p>
          <a:p>
            <a:endParaRPr lang="en-US" sz="1200" dirty="0"/>
          </a:p>
          <a:p>
            <a:r>
              <a:rPr lang="en-US" sz="2300" b="1" dirty="0"/>
              <a:t>Husbands are instructed “</a:t>
            </a:r>
            <a:r>
              <a:rPr lang="en-US" sz="2300" b="1" i="1" dirty="0"/>
              <a:t>to love their wives, just like Christ loved the church</a:t>
            </a:r>
            <a:r>
              <a:rPr lang="en-US" sz="2300" b="1" dirty="0"/>
              <a:t>.” </a:t>
            </a:r>
            <a:r>
              <a:rPr lang="en-US" sz="2000" dirty="0"/>
              <a:t>(Ephesians 5:25) </a:t>
            </a:r>
            <a:r>
              <a:rPr lang="en-US" sz="2300" dirty="0"/>
              <a:t>Practically speaking, this means discovering her needs and taking the initiative to meet them. This means giving up independence and self-centeredness. Jesus loved unconditionally, even when we hated him. He died for us before we chose to love Him. This is the kind of love that is asked of husbands. A love that requires no prerequisite actions and continues no matter the response.</a:t>
            </a:r>
            <a:endParaRPr lang="en-US" sz="2400"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7170" name="Picture 2" descr="Happy Married Asian Couple Cooking Salad Together Standing In Kitchen photo  by Prostock-studio on Envato Elements"/>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710987"/>
            <a:ext cx="1676400" cy="111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1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learn that a successful marriage requires intense desire, knowledge and grace</a:t>
            </a:r>
          </a:p>
          <a:p>
            <a:pPr marL="514350" indent="-514350">
              <a:buAutoNum type="arabicPeriod"/>
            </a:pPr>
            <a:r>
              <a:rPr lang="en-US" sz="2800" dirty="0"/>
              <a:t>To understand the four primary responsibilities of a husband</a:t>
            </a:r>
          </a:p>
          <a:p>
            <a:pPr marL="514350" indent="-514350">
              <a:buAutoNum type="arabicPeriod"/>
            </a:pPr>
            <a:r>
              <a:rPr lang="en-US" sz="2800" dirty="0"/>
              <a:t>To learn how to meet the basic needs of your wife</a:t>
            </a:r>
          </a:p>
          <a:p>
            <a:pPr algn="ctr"/>
            <a:endParaRPr lang="en-US" sz="2800" b="1" dirty="0"/>
          </a:p>
          <a:p>
            <a:pPr algn="ctr"/>
            <a:r>
              <a:rPr lang="en-US" sz="2800" b="1" dirty="0"/>
              <a:t>DISCUSSION QUESTIONS AT END</a:t>
            </a:r>
            <a:endParaRPr lang="en-US"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2205760"/>
            <a:ext cx="8610600" cy="3339376"/>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Love your wife by meeting her needs</a:t>
            </a:r>
          </a:p>
          <a:p>
            <a:endParaRPr lang="en-US" sz="1200" dirty="0"/>
          </a:p>
          <a:p>
            <a:r>
              <a:rPr lang="en-US" sz="2400" b="1" u="sng" dirty="0"/>
              <a:t>Love like Jesus as shown in Ephesians 5:25-31</a:t>
            </a:r>
          </a:p>
          <a:p>
            <a:pPr marL="342900" indent="-342900">
              <a:buFont typeface="Arial" panose="020B0604020202020204" pitchFamily="34" charset="0"/>
              <a:buChar char="•"/>
            </a:pPr>
            <a:r>
              <a:rPr lang="en-US" sz="2300" b="1" dirty="0"/>
              <a:t>Sacrificial </a:t>
            </a:r>
            <a:r>
              <a:rPr lang="en-US" sz="2300" dirty="0"/>
              <a:t>(verse 25)</a:t>
            </a:r>
          </a:p>
          <a:p>
            <a:pPr marL="342900" indent="-342900">
              <a:buFont typeface="Arial" panose="020B0604020202020204" pitchFamily="34" charset="0"/>
              <a:buChar char="•"/>
            </a:pPr>
            <a:r>
              <a:rPr lang="en-US" sz="2300" b="1" dirty="0"/>
              <a:t>Unifying </a:t>
            </a:r>
            <a:r>
              <a:rPr lang="en-US" sz="2300" dirty="0"/>
              <a:t>(verse 26)</a:t>
            </a:r>
          </a:p>
          <a:p>
            <a:pPr marL="342900" indent="-342900">
              <a:buFont typeface="Arial" panose="020B0604020202020204" pitchFamily="34" charset="0"/>
              <a:buChar char="•"/>
            </a:pPr>
            <a:r>
              <a:rPr lang="en-US" sz="2300" b="1" dirty="0"/>
              <a:t>Cleansing/Purifying </a:t>
            </a:r>
            <a:r>
              <a:rPr lang="en-US" sz="2300" dirty="0"/>
              <a:t>(verses 26-27)</a:t>
            </a:r>
          </a:p>
          <a:p>
            <a:pPr marL="342900" indent="-342900">
              <a:buFont typeface="Arial" panose="020B0604020202020204" pitchFamily="34" charset="0"/>
              <a:buChar char="•"/>
            </a:pPr>
            <a:r>
              <a:rPr lang="en-US" sz="2300" b="1" dirty="0"/>
              <a:t>Personal </a:t>
            </a:r>
            <a:r>
              <a:rPr lang="en-US" sz="2300" dirty="0"/>
              <a:t>(verses 28-30)</a:t>
            </a:r>
          </a:p>
          <a:p>
            <a:pPr marL="342900" indent="-342900">
              <a:buFont typeface="Arial" panose="020B0604020202020204" pitchFamily="34" charset="0"/>
              <a:buChar char="•"/>
            </a:pPr>
            <a:r>
              <a:rPr lang="en-US" sz="2300" b="1" dirty="0"/>
              <a:t>Inseparable </a:t>
            </a:r>
            <a:r>
              <a:rPr lang="en-US" sz="2300" dirty="0"/>
              <a:t>(verse 31)</a:t>
            </a:r>
          </a:p>
          <a:p>
            <a:pPr marL="342900" indent="-342900">
              <a:buFont typeface="Arial" panose="020B0604020202020204" pitchFamily="34" charset="0"/>
              <a:buChar char="•"/>
            </a:pPr>
            <a:endParaRPr lang="en-US" sz="2400"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7170" name="Picture 2" descr="Happy Married Asian Couple Cooking Salad Together Standing In Kitchen photo  by Prostock-studio on Envato Elements"/>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429000"/>
            <a:ext cx="285660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7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1751909"/>
            <a:ext cx="8610600" cy="4031873"/>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u="sng" dirty="0">
                <a:solidFill>
                  <a:schemeClr val="bg2"/>
                </a:solidFill>
              </a:rPr>
              <a:t>Sacrificial Love</a:t>
            </a:r>
          </a:p>
          <a:p>
            <a:r>
              <a:rPr lang="en-US" sz="2400" i="1" dirty="0">
                <a:solidFill>
                  <a:schemeClr val="bg2"/>
                </a:solidFill>
              </a:rPr>
              <a:t>Husbands love your wives, just as Christ loved the church and gave himself up for her (Ephesians 5:25)</a:t>
            </a:r>
          </a:p>
          <a:p>
            <a:endParaRPr lang="en-US" sz="1600" b="1" i="1" dirty="0">
              <a:solidFill>
                <a:schemeClr val="bg2"/>
              </a:solidFill>
            </a:endParaRPr>
          </a:p>
          <a:p>
            <a:r>
              <a:rPr lang="en-US" sz="2400" b="1" dirty="0">
                <a:solidFill>
                  <a:schemeClr val="bg2"/>
                </a:solidFill>
              </a:rPr>
              <a:t>Jesus gave up his rights and freedom in order to meet the deepest need of mankind. He sacrificed comfort, glory, pleasure, and security to come to earth.</a:t>
            </a:r>
          </a:p>
          <a:p>
            <a:endParaRPr lang="en-US" sz="1600" b="1" dirty="0">
              <a:solidFill>
                <a:schemeClr val="bg2"/>
              </a:solidFill>
            </a:endParaRPr>
          </a:p>
          <a:p>
            <a:r>
              <a:rPr lang="en-US" sz="2400" b="1" dirty="0">
                <a:solidFill>
                  <a:schemeClr val="bg2"/>
                </a:solidFill>
              </a:rPr>
              <a:t>Husbands will often have to sacrifice leisure time, independence and time to meet the needs of their wives. Ask yourself, “What are you willing to lay down for your wife?”</a:t>
            </a:r>
            <a:endParaRPr lang="en-US" dirty="0">
              <a:solidFill>
                <a:schemeClr val="bg2"/>
              </a:solidFill>
            </a:endParaRP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420746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1751909"/>
            <a:ext cx="8610600" cy="3662541"/>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u="sng" dirty="0">
                <a:solidFill>
                  <a:schemeClr val="bg2"/>
                </a:solidFill>
              </a:rPr>
              <a:t>Unifying Love</a:t>
            </a:r>
          </a:p>
          <a:p>
            <a:r>
              <a:rPr lang="en-US" sz="2400" i="1" dirty="0">
                <a:solidFill>
                  <a:schemeClr val="bg2"/>
                </a:solidFill>
              </a:rPr>
              <a:t>to make her holy…(Ephesians 5:26)</a:t>
            </a:r>
          </a:p>
          <a:p>
            <a:endParaRPr lang="en-US" sz="1600" b="1" i="1" dirty="0">
              <a:solidFill>
                <a:schemeClr val="bg2"/>
              </a:solidFill>
            </a:endParaRPr>
          </a:p>
          <a:p>
            <a:r>
              <a:rPr lang="en-US" sz="2400" b="1" dirty="0">
                <a:solidFill>
                  <a:schemeClr val="bg2"/>
                </a:solidFill>
              </a:rPr>
              <a:t>Jesus wanted to make the church holy, sanctified, set apart for God’s purposes. Jesus sets them apart for His love and service.</a:t>
            </a:r>
          </a:p>
          <a:p>
            <a:endParaRPr lang="en-US" sz="1600" b="1" dirty="0">
              <a:solidFill>
                <a:schemeClr val="bg2"/>
              </a:solidFill>
            </a:endParaRPr>
          </a:p>
          <a:p>
            <a:r>
              <a:rPr lang="en-US" sz="2400" b="1" dirty="0">
                <a:solidFill>
                  <a:schemeClr val="bg2"/>
                </a:solidFill>
              </a:rPr>
              <a:t>When a husband loves his wife this way, she feels “set apart” from other women. She feels like the number one priority of her husband’s heart. This love connects them together in heart, vision, and the concerns of life. </a:t>
            </a:r>
            <a:endParaRPr lang="en-US" dirty="0">
              <a:solidFill>
                <a:schemeClr val="bg2"/>
              </a:solidFill>
            </a:endParaRP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32625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228600" y="1751909"/>
            <a:ext cx="8686800" cy="4201150"/>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u="sng" dirty="0">
                <a:solidFill>
                  <a:schemeClr val="bg2"/>
                </a:solidFill>
              </a:rPr>
              <a:t>Cleansing/Purifying Love</a:t>
            </a:r>
          </a:p>
          <a:p>
            <a:r>
              <a:rPr lang="en-US" sz="2100" i="1" dirty="0">
                <a:solidFill>
                  <a:schemeClr val="bg2"/>
                </a:solidFill>
              </a:rPr>
              <a:t>…cleansing her by the washing with water through the word, and to present her to himself as a radiant church, without stain or wrinkle or any other blemish, but holy and blameless. </a:t>
            </a:r>
          </a:p>
          <a:p>
            <a:r>
              <a:rPr lang="en-US" sz="2100" i="1" dirty="0">
                <a:solidFill>
                  <a:schemeClr val="bg2"/>
                </a:solidFill>
              </a:rPr>
              <a:t>(Ephesians 5:26-27)</a:t>
            </a:r>
          </a:p>
          <a:p>
            <a:endParaRPr lang="en-US" sz="1600" b="1" i="1" dirty="0">
              <a:solidFill>
                <a:schemeClr val="bg2"/>
              </a:solidFill>
            </a:endParaRPr>
          </a:p>
          <a:p>
            <a:r>
              <a:rPr lang="en-US" sz="2300" b="1" dirty="0">
                <a:solidFill>
                  <a:schemeClr val="bg2"/>
                </a:solidFill>
              </a:rPr>
              <a:t>Jesus’ love cleanses the believer through the washing of the word.</a:t>
            </a:r>
          </a:p>
          <a:p>
            <a:endParaRPr lang="en-US" sz="2000" b="1" dirty="0">
              <a:solidFill>
                <a:schemeClr val="bg2"/>
              </a:solidFill>
            </a:endParaRPr>
          </a:p>
          <a:p>
            <a:r>
              <a:rPr lang="en-US" sz="2300" b="1" dirty="0">
                <a:solidFill>
                  <a:schemeClr val="bg2"/>
                </a:solidFill>
              </a:rPr>
              <a:t>A husband’s love should “cleanse” his wife of things that may be a bondage: anger, fear, insecurity, poor self-esteem, loneliness. When a husband loves well, these things are “washed away” and wives can find the glory of God that dwells in them.</a:t>
            </a:r>
            <a:endParaRPr lang="en-US" sz="2300" dirty="0">
              <a:solidFill>
                <a:schemeClr val="bg2"/>
              </a:solidFill>
            </a:endParaRP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40641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1751909"/>
            <a:ext cx="8610600" cy="4154984"/>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u="sng" dirty="0">
                <a:solidFill>
                  <a:schemeClr val="bg2"/>
                </a:solidFill>
              </a:rPr>
              <a:t>Personal Love</a:t>
            </a:r>
          </a:p>
          <a:p>
            <a:r>
              <a:rPr lang="en-US" i="1" dirty="0">
                <a:solidFill>
                  <a:schemeClr val="bg2"/>
                </a:solidFill>
              </a:rPr>
              <a:t>In this same way, husbands ought to love their wives as their own bodies. He who loves his wife loves himself. After all, no one ever hated his own body, but he feeds and cares for it, just as Christ does the church—for we are members of His body.  </a:t>
            </a:r>
          </a:p>
          <a:p>
            <a:r>
              <a:rPr lang="en-US" i="1" dirty="0">
                <a:solidFill>
                  <a:schemeClr val="bg2"/>
                </a:solidFill>
              </a:rPr>
              <a:t>(Ephesians 5:28-30)</a:t>
            </a:r>
          </a:p>
          <a:p>
            <a:endParaRPr lang="en-US" sz="1600" b="1" i="1" dirty="0">
              <a:solidFill>
                <a:schemeClr val="bg2"/>
              </a:solidFill>
            </a:endParaRPr>
          </a:p>
          <a:p>
            <a:r>
              <a:rPr lang="en-US" sz="2400" b="1" dirty="0">
                <a:solidFill>
                  <a:schemeClr val="bg2"/>
                </a:solidFill>
              </a:rPr>
              <a:t>Husbands should love and treat their wives as if it is their own body </a:t>
            </a:r>
            <a:r>
              <a:rPr lang="en-US" b="1" dirty="0">
                <a:solidFill>
                  <a:schemeClr val="bg2"/>
                </a:solidFill>
              </a:rPr>
              <a:t>(</a:t>
            </a:r>
            <a:r>
              <a:rPr lang="en-US" b="1" i="1" dirty="0">
                <a:solidFill>
                  <a:schemeClr val="bg2"/>
                </a:solidFill>
              </a:rPr>
              <a:t>they are no longer two, but one—Matthew 19:6</a:t>
            </a:r>
            <a:r>
              <a:rPr lang="en-US" b="1" dirty="0">
                <a:solidFill>
                  <a:schemeClr val="bg2"/>
                </a:solidFill>
              </a:rPr>
              <a:t>)</a:t>
            </a:r>
            <a:r>
              <a:rPr lang="en-US" sz="2400" b="1" dirty="0">
                <a:solidFill>
                  <a:schemeClr val="bg2"/>
                </a:solidFill>
              </a:rPr>
              <a:t>. He would not harm his own body but would take care to keep it healthy. In the same way, he should work to care for his wife and keep her healthy. </a:t>
            </a:r>
          </a:p>
          <a:p>
            <a:endParaRPr lang="en-US" sz="2400" b="1" dirty="0">
              <a:solidFill>
                <a:schemeClr val="bg2"/>
              </a:solidFill>
            </a:endParaRPr>
          </a:p>
          <a:p>
            <a:r>
              <a:rPr lang="en-US" sz="2400" b="1" dirty="0">
                <a:solidFill>
                  <a:schemeClr val="bg2"/>
                </a:solidFill>
              </a:rPr>
              <a:t>Just apply the “Golden Rule.”</a:t>
            </a:r>
            <a:endParaRPr lang="en-US" dirty="0">
              <a:solidFill>
                <a:schemeClr val="bg2"/>
              </a:solidFill>
            </a:endParaRP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4032813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1562544253"/>
              </p:ext>
            </p:extLst>
          </p:nvPr>
        </p:nvGraphicFramePr>
        <p:xfrm>
          <a:off x="419100" y="1625811"/>
          <a:ext cx="8305800" cy="417576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2"/>
                          </a:solidFill>
                          <a:effectLst/>
                        </a:rPr>
                        <a:t>Treat your wife</a:t>
                      </a:r>
                      <a:r>
                        <a:rPr lang="en-US" sz="2800" baseline="0" dirty="0">
                          <a:solidFill>
                            <a:schemeClr val="bg2"/>
                          </a:solidFill>
                          <a:effectLst/>
                        </a:rPr>
                        <a:t> the way you want to be treated</a:t>
                      </a:r>
                      <a:endParaRPr lang="en-US" sz="2800" dirty="0">
                        <a:solidFill>
                          <a:schemeClr val="bg2"/>
                        </a:solidFill>
                        <a:effectLst/>
                      </a:endParaRPr>
                    </a:p>
                  </a:txBody>
                  <a:tcPr marT="182880" marB="0" anchor="ctr">
                    <a:solidFill>
                      <a:schemeClr val="accent2">
                        <a:lumMod val="75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75000"/>
                            </a:schemeClr>
                          </a:solidFill>
                          <a:effectLst/>
                        </a:rPr>
                        <a:t>Do you enjoy compliments?   </a:t>
                      </a:r>
                      <a:endParaRPr lang="en-US" sz="2000" b="0" dirty="0">
                        <a:solidFill>
                          <a:schemeClr val="accent2">
                            <a:lumMod val="75000"/>
                          </a:schemeClr>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2">
                              <a:lumMod val="50000"/>
                            </a:schemeClr>
                          </a:solidFill>
                          <a:effectLst/>
                        </a:rPr>
                        <a:t>Then compliment your wife.</a:t>
                      </a:r>
                    </a:p>
                  </a:txBody>
                  <a:tcPr marB="91440" anchor="ctr">
                    <a:solidFill>
                      <a:schemeClr val="accent6">
                        <a:lumMod val="60000"/>
                        <a:lumOff val="40000"/>
                      </a:schemeClr>
                    </a:solidFill>
                  </a:tcPr>
                </a:tc>
                <a:extLst>
                  <a:ext uri="{0D108BD9-81ED-4DB2-BD59-A6C34878D82A}">
                    <a16:rowId xmlns:a16="http://schemas.microsoft.com/office/drawing/2014/main" val="209331465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75000"/>
                            </a:schemeClr>
                          </a:solidFill>
                        </a:rPr>
                        <a:t>Do you appreciate</a:t>
                      </a:r>
                      <a:r>
                        <a:rPr lang="en-US" sz="2000" b="1" baseline="0" dirty="0">
                          <a:solidFill>
                            <a:schemeClr val="accent2">
                              <a:lumMod val="75000"/>
                            </a:schemeClr>
                          </a:solidFill>
                        </a:rPr>
                        <a:t> help when faced with too much work?</a:t>
                      </a:r>
                      <a:endParaRPr lang="en-US" sz="2000" b="0" dirty="0">
                        <a:solidFill>
                          <a:schemeClr val="accent2">
                            <a:lumMod val="75000"/>
                          </a:schemeClr>
                        </a:solidFill>
                      </a:endParaRPr>
                    </a:p>
                  </a:txBody>
                  <a:tcPr marT="91440">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2">
                              <a:lumMod val="50000"/>
                            </a:schemeClr>
                          </a:solidFill>
                        </a:rPr>
                        <a:t>Then</a:t>
                      </a:r>
                      <a:r>
                        <a:rPr lang="en-US" sz="2000" b="0" baseline="0" dirty="0">
                          <a:solidFill>
                            <a:schemeClr val="accent2">
                              <a:lumMod val="50000"/>
                            </a:schemeClr>
                          </a:solidFill>
                        </a:rPr>
                        <a:t> give you wife help when she has too much work.</a:t>
                      </a:r>
                      <a:endParaRPr lang="en-US" sz="2000" b="0" dirty="0">
                        <a:solidFill>
                          <a:schemeClr val="accent2">
                            <a:lumMod val="50000"/>
                          </a:schemeClr>
                        </a:solidFill>
                      </a:endParaRPr>
                    </a:p>
                  </a:txBody>
                  <a:tcPr marT="91440">
                    <a:solidFill>
                      <a:schemeClr val="accent6">
                        <a:lumMod val="60000"/>
                        <a:lumOff val="40000"/>
                      </a:schemeClr>
                    </a:solidFill>
                  </a:tcPr>
                </a:tc>
                <a:extLst>
                  <a:ext uri="{0D108BD9-81ED-4DB2-BD59-A6C34878D82A}">
                    <a16:rowId xmlns:a16="http://schemas.microsoft.com/office/drawing/2014/main" val="2020534803"/>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lumMod val="75000"/>
                            </a:schemeClr>
                          </a:solidFill>
                        </a:rPr>
                        <a:t>Does it</a:t>
                      </a:r>
                      <a:r>
                        <a:rPr lang="en-US" sz="2000" b="1" baseline="0" dirty="0">
                          <a:solidFill>
                            <a:schemeClr val="accent2">
                              <a:lumMod val="75000"/>
                            </a:schemeClr>
                          </a:solidFill>
                        </a:rPr>
                        <a:t> make you feel good when someone says, “thank you” for your help?</a:t>
                      </a:r>
                      <a:endParaRPr lang="en-US" sz="2000" b="0" dirty="0">
                        <a:solidFill>
                          <a:schemeClr val="accent2">
                            <a:lumMod val="75000"/>
                          </a:schemeClr>
                        </a:solidFill>
                      </a:endParaRPr>
                    </a:p>
                  </a:txBody>
                  <a:tcPr marT="182880">
                    <a:solidFill>
                      <a:schemeClr val="accent3">
                        <a:lumMod val="20000"/>
                        <a:lumOff val="80000"/>
                      </a:schemeClr>
                    </a:solidFill>
                  </a:tcPr>
                </a:tc>
                <a:extLst>
                  <a:ext uri="{0D108BD9-81ED-4DB2-BD59-A6C34878D82A}">
                    <a16:rowId xmlns:a16="http://schemas.microsoft.com/office/drawing/2014/main" val="10003"/>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2">
                              <a:lumMod val="50000"/>
                            </a:schemeClr>
                          </a:solidFill>
                        </a:rPr>
                        <a:t>Then tell your wife “thank you” when she gives you help.</a:t>
                      </a:r>
                    </a:p>
                  </a:txBody>
                  <a:tcPr marT="182880">
                    <a:solidFill>
                      <a:schemeClr val="accent6">
                        <a:lumMod val="60000"/>
                        <a:lumOff val="40000"/>
                      </a:schemeClr>
                    </a:solidFill>
                  </a:tcPr>
                </a:tc>
                <a:extLst>
                  <a:ext uri="{0D108BD9-81ED-4DB2-BD59-A6C34878D82A}">
                    <a16:rowId xmlns:a16="http://schemas.microsoft.com/office/drawing/2014/main" val="811045828"/>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bg2"/>
                          </a:solidFill>
                        </a:rPr>
                        <a:t>Love your wife like</a:t>
                      </a:r>
                      <a:r>
                        <a:rPr lang="en-US" sz="2800" b="1" baseline="0" dirty="0">
                          <a:solidFill>
                            <a:schemeClr val="bg2"/>
                          </a:solidFill>
                        </a:rPr>
                        <a:t> you want to be loved</a:t>
                      </a:r>
                      <a:endParaRPr lang="en-US" sz="2800" b="1" dirty="0">
                        <a:solidFill>
                          <a:schemeClr val="bg2"/>
                        </a:solidFill>
                      </a:endParaRPr>
                    </a:p>
                  </a:txBody>
                  <a:tcPr marT="182880">
                    <a:solidFill>
                      <a:schemeClr val="accent2">
                        <a:lumMod val="75000"/>
                      </a:schemeClr>
                    </a:solidFill>
                  </a:tcPr>
                </a:tc>
                <a:extLst>
                  <a:ext uri="{0D108BD9-81ED-4DB2-BD59-A6C34878D82A}">
                    <a16:rowId xmlns:a16="http://schemas.microsoft.com/office/drawing/2014/main" val="3384862272"/>
                  </a:ext>
                </a:extLst>
              </a:tr>
            </a:tbl>
          </a:graphicData>
        </a:graphic>
      </p:graphicFrame>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381851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1751909"/>
            <a:ext cx="8610600" cy="4062651"/>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u="sng" dirty="0">
                <a:solidFill>
                  <a:schemeClr val="bg2"/>
                </a:solidFill>
              </a:rPr>
              <a:t>Inseparable Love</a:t>
            </a:r>
          </a:p>
          <a:p>
            <a:r>
              <a:rPr lang="en-US" sz="2100" i="1" dirty="0">
                <a:solidFill>
                  <a:schemeClr val="bg2"/>
                </a:solidFill>
              </a:rPr>
              <a:t>For this reason, a man will leave his father and mother and be united to his wife, and the two will become one flesh. </a:t>
            </a:r>
            <a:r>
              <a:rPr lang="en-US" sz="2000" i="1" dirty="0">
                <a:solidFill>
                  <a:schemeClr val="bg2"/>
                </a:solidFill>
              </a:rPr>
              <a:t>(Ephesians 5:31, Genesis 2:24)</a:t>
            </a:r>
          </a:p>
          <a:p>
            <a:endParaRPr lang="en-US" sz="1600" b="1" i="1" dirty="0">
              <a:solidFill>
                <a:schemeClr val="bg2"/>
              </a:solidFill>
            </a:endParaRPr>
          </a:p>
          <a:p>
            <a:r>
              <a:rPr lang="en-US" sz="2400" b="1" dirty="0">
                <a:solidFill>
                  <a:schemeClr val="bg2"/>
                </a:solidFill>
              </a:rPr>
              <a:t>Marriage bonds a couple spiritually, emotionally and physically (through sexual intimacy). But God also means that they lose their sense of self, and their focus should shift to the living life for the benefit of the other and thus both. Just as believers cannot be separated from Christ, so a husband and wife should not be divided.  When a husband loves like Christ, that love will win the heart of the wife to create an inseparable bond.</a:t>
            </a:r>
            <a:endParaRPr lang="en-US" dirty="0">
              <a:solidFill>
                <a:schemeClr val="bg2"/>
              </a:solidFill>
            </a:endParaRP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40925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2205760"/>
            <a:ext cx="8610600" cy="3600986"/>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Love your wife by meeting her needs</a:t>
            </a:r>
          </a:p>
          <a:p>
            <a:endParaRPr lang="en-US" sz="1200" dirty="0"/>
          </a:p>
          <a:p>
            <a:endParaRPr lang="en-US" sz="1200" dirty="0"/>
          </a:p>
          <a:p>
            <a:endParaRPr lang="en-US" sz="1200" dirty="0"/>
          </a:p>
          <a:p>
            <a:r>
              <a:rPr lang="en-US" sz="3200" dirty="0"/>
              <a:t>But what if I do not know my wife’s needs?</a:t>
            </a:r>
          </a:p>
          <a:p>
            <a:endParaRPr lang="en-US" sz="2000" b="1" dirty="0"/>
          </a:p>
          <a:p>
            <a:r>
              <a:rPr lang="en-US" sz="3200" b="1" dirty="0"/>
              <a:t>Quick answer: Just ask her.</a:t>
            </a:r>
          </a:p>
          <a:p>
            <a:endParaRPr lang="en-US" sz="2000" b="1" dirty="0"/>
          </a:p>
          <a:p>
            <a:r>
              <a:rPr lang="en-US" sz="2800" dirty="0"/>
              <a:t>Most wives know their needs and are ready to share them with you.</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7170" name="Picture 2" descr="Happy Married Asian Couple Cooking Salad Together Standing In Kitchen photo  by Prostock-studio on Envato Elements"/>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799" y="1710987"/>
            <a:ext cx="2004893" cy="133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50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2205760"/>
            <a:ext cx="8610600" cy="2893100"/>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The basic needs of a wife</a:t>
            </a:r>
          </a:p>
          <a:p>
            <a:endParaRPr lang="en-US" sz="1200" dirty="0"/>
          </a:p>
          <a:p>
            <a:r>
              <a:rPr lang="en-US" sz="2300" dirty="0"/>
              <a:t>Because divorce is common in many countries, numerous studies have been done to discover why this is the case. The number one reason…basic needs not met. These same studies have tried to define those basic needs. </a:t>
            </a:r>
          </a:p>
          <a:p>
            <a:endParaRPr lang="en-US" sz="2300" dirty="0"/>
          </a:p>
          <a:p>
            <a:r>
              <a:rPr lang="en-US" sz="2300" dirty="0"/>
              <a:t>Now we will look at five basic needs of wives.</a:t>
            </a:r>
            <a:endParaRPr lang="en-US" sz="24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2050" name="Picture 2">
            <a:extLst>
              <a:ext uri="{FF2B5EF4-FFF2-40B4-BE49-F238E27FC236}">
                <a16:creationId xmlns:a16="http://schemas.microsoft.com/office/drawing/2014/main" id="{3B42203F-2DF8-42ED-9A67-E16FAE85883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155676"/>
            <a:ext cx="25146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4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1751909"/>
            <a:ext cx="8610600" cy="4031873"/>
          </a:xfrm>
          <a:prstGeom prst="rect">
            <a:avLst/>
          </a:prstGeom>
          <a:solidFill>
            <a:srgbClr val="94546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u="sng" dirty="0">
                <a:solidFill>
                  <a:schemeClr val="bg2"/>
                </a:solidFill>
              </a:rPr>
              <a:t>Security</a:t>
            </a:r>
          </a:p>
          <a:p>
            <a:r>
              <a:rPr lang="en-US" sz="2800" dirty="0">
                <a:solidFill>
                  <a:schemeClr val="bg2"/>
                </a:solidFill>
              </a:rPr>
              <a:t>This may be the most important need of a woman. When a wife feels secure, she is safe, guarded, protected and financially sound. To a wife, security means</a:t>
            </a:r>
          </a:p>
          <a:p>
            <a:pPr marL="457200" indent="-457200">
              <a:buFont typeface="Arial" panose="020B0604020202020204" pitchFamily="34" charset="0"/>
              <a:buChar char="•"/>
            </a:pPr>
            <a:r>
              <a:rPr lang="en-US" sz="2800" dirty="0">
                <a:solidFill>
                  <a:schemeClr val="bg2"/>
                </a:solidFill>
              </a:rPr>
              <a:t>She is her husband’s priority</a:t>
            </a:r>
          </a:p>
          <a:p>
            <a:pPr marL="457200" indent="-457200">
              <a:buFont typeface="Arial" panose="020B0604020202020204" pitchFamily="34" charset="0"/>
              <a:buChar char="•"/>
            </a:pPr>
            <a:r>
              <a:rPr lang="en-US" sz="2800" dirty="0">
                <a:solidFill>
                  <a:schemeClr val="bg2"/>
                </a:solidFill>
              </a:rPr>
              <a:t>Her husband is working hard to provide financially</a:t>
            </a:r>
          </a:p>
          <a:p>
            <a:pPr marL="457200" indent="-457200">
              <a:buFont typeface="Arial" panose="020B0604020202020204" pitchFamily="34" charset="0"/>
              <a:buChar char="•"/>
            </a:pPr>
            <a:r>
              <a:rPr lang="en-US" sz="2800" dirty="0">
                <a:solidFill>
                  <a:schemeClr val="bg2"/>
                </a:solidFill>
              </a:rPr>
              <a:t>Her husband will protect her and their children from harm</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1026" name="Picture 2">
            <a:extLst>
              <a:ext uri="{FF2B5EF4-FFF2-40B4-BE49-F238E27FC236}">
                <a16:creationId xmlns:a16="http://schemas.microsoft.com/office/drawing/2014/main" id="{F13AA331-8383-40AA-A4C0-66B3BA1C693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763"/>
          <a:stretch/>
        </p:blipFill>
        <p:spPr bwMode="auto">
          <a:xfrm>
            <a:off x="5410200" y="3552931"/>
            <a:ext cx="1438275" cy="94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2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2074545"/>
            <a:ext cx="86106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Now I want you to realize that the head of every man is Christ, and the head of the woman is man, and the head of Christ is God.</a:t>
            </a:r>
          </a:p>
          <a:p>
            <a:endParaRPr lang="en-US" sz="2400" dirty="0"/>
          </a:p>
          <a:p>
            <a:r>
              <a:rPr lang="en-US" sz="2400" i="1" dirty="0"/>
              <a:t>1 Corinthians 11:3</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grpSp>
        <p:nvGrpSpPr>
          <p:cNvPr id="9" name="Group 8">
            <a:extLst>
              <a:ext uri="{FF2B5EF4-FFF2-40B4-BE49-F238E27FC236}">
                <a16:creationId xmlns:a16="http://schemas.microsoft.com/office/drawing/2014/main" id="{F7DE3E2C-B917-CF2C-9D28-0F6F444CCC08}"/>
              </a:ext>
            </a:extLst>
          </p:cNvPr>
          <p:cNvGrpSpPr/>
          <p:nvPr/>
        </p:nvGrpSpPr>
        <p:grpSpPr>
          <a:xfrm>
            <a:off x="2638425" y="4117777"/>
            <a:ext cx="3867150" cy="2158678"/>
            <a:chOff x="2638425" y="4117777"/>
            <a:chExt cx="3867150" cy="2158678"/>
          </a:xfrm>
        </p:grpSpPr>
        <p:pic>
          <p:nvPicPr>
            <p:cNvPr id="10" name="Picture 2" descr="Open Bible transparent PNG - StickPNG">
              <a:extLst>
                <a:ext uri="{FF2B5EF4-FFF2-40B4-BE49-F238E27FC236}">
                  <a16:creationId xmlns:a16="http://schemas.microsoft.com/office/drawing/2014/main" id="{2CC631B2-F32D-BE28-E8A1-DC29A2CF5FA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F00C6F67-E7AD-B876-986E-6628629F2AEE}"/>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1751909"/>
            <a:ext cx="8610600" cy="3600986"/>
          </a:xfrm>
          <a:prstGeom prst="rect">
            <a:avLst/>
          </a:prstGeom>
          <a:solidFill>
            <a:srgbClr val="94546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u="sng" dirty="0">
                <a:solidFill>
                  <a:schemeClr val="bg2"/>
                </a:solidFill>
              </a:rPr>
              <a:t>Affection</a:t>
            </a:r>
          </a:p>
          <a:p>
            <a:r>
              <a:rPr lang="en-US" sz="2800" dirty="0">
                <a:solidFill>
                  <a:schemeClr val="bg2"/>
                </a:solidFill>
              </a:rPr>
              <a:t>Simply put, the wife needs consistent acts of kindness, consideration, and loving physical touches. </a:t>
            </a:r>
          </a:p>
          <a:p>
            <a:endParaRPr lang="en-US" sz="2800" dirty="0">
              <a:solidFill>
                <a:schemeClr val="bg2"/>
              </a:solidFill>
            </a:endParaRPr>
          </a:p>
          <a:p>
            <a:r>
              <a:rPr lang="en-US" sz="2800" dirty="0">
                <a:solidFill>
                  <a:schemeClr val="bg2"/>
                </a:solidFill>
              </a:rPr>
              <a:t>Affection is </a:t>
            </a:r>
            <a:r>
              <a:rPr lang="en-US" sz="2800" u="sng" dirty="0">
                <a:solidFill>
                  <a:schemeClr val="bg2"/>
                </a:solidFill>
              </a:rPr>
              <a:t>NOT</a:t>
            </a:r>
            <a:r>
              <a:rPr lang="en-US" sz="2800" dirty="0">
                <a:solidFill>
                  <a:schemeClr val="bg2"/>
                </a:solidFill>
              </a:rPr>
              <a:t> sex.</a:t>
            </a:r>
          </a:p>
          <a:p>
            <a:endParaRPr lang="en-US" sz="2800" dirty="0">
              <a:solidFill>
                <a:schemeClr val="bg2"/>
              </a:solidFill>
            </a:endParaRPr>
          </a:p>
          <a:p>
            <a:r>
              <a:rPr lang="en-US" sz="2800" dirty="0">
                <a:solidFill>
                  <a:schemeClr val="bg2"/>
                </a:solidFill>
              </a:rPr>
              <a:t>Affection is the expression of thoughtfulness through giving, serving, and caring.</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3074" name="Picture 2">
            <a:extLst>
              <a:ext uri="{FF2B5EF4-FFF2-40B4-BE49-F238E27FC236}">
                <a16:creationId xmlns:a16="http://schemas.microsoft.com/office/drawing/2014/main" id="{DDED6BBE-E314-4612-A1E1-7287DC3C192C}"/>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1" y="2743200"/>
            <a:ext cx="1143000" cy="170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68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1751909"/>
            <a:ext cx="8610600" cy="3170099"/>
          </a:xfrm>
          <a:prstGeom prst="rect">
            <a:avLst/>
          </a:prstGeom>
          <a:solidFill>
            <a:srgbClr val="94546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u="sng" dirty="0">
                <a:solidFill>
                  <a:schemeClr val="bg2"/>
                </a:solidFill>
              </a:rPr>
              <a:t>Conversation</a:t>
            </a:r>
          </a:p>
          <a:p>
            <a:r>
              <a:rPr lang="en-US" sz="2800" dirty="0">
                <a:solidFill>
                  <a:schemeClr val="bg2"/>
                </a:solidFill>
              </a:rPr>
              <a:t>Studies show women need conversation WITH their husbands. Men tend to not be as verbal and can even find conversation irritating, but when a man takes time to share things with his wife, she will feel more intimate with him. Talking to her makes her feel valued and that you want her as part of your life.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4098" name="Picture 2">
            <a:extLst>
              <a:ext uri="{FF2B5EF4-FFF2-40B4-BE49-F238E27FC236}">
                <a16:creationId xmlns:a16="http://schemas.microsoft.com/office/drawing/2014/main" id="{A4A681D1-D2A5-4862-8BB3-A1A9CF60615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531994"/>
            <a:ext cx="2457450" cy="128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28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1751909"/>
            <a:ext cx="8610600" cy="3847207"/>
          </a:xfrm>
          <a:prstGeom prst="rect">
            <a:avLst/>
          </a:prstGeom>
          <a:solidFill>
            <a:srgbClr val="94546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u="sng" dirty="0">
                <a:solidFill>
                  <a:schemeClr val="bg2"/>
                </a:solidFill>
              </a:rPr>
              <a:t>Honesty</a:t>
            </a:r>
          </a:p>
          <a:p>
            <a:r>
              <a:rPr lang="en-US" sz="2800" dirty="0">
                <a:solidFill>
                  <a:schemeClr val="bg2"/>
                </a:solidFill>
              </a:rPr>
              <a:t>A wife needs to feel that her marriage is open and honest. Men sometimes tend to hide things from their wives—they do this for many reasons. This leads to distrust and can be hard or even impossible to heal.</a:t>
            </a:r>
          </a:p>
          <a:p>
            <a:endParaRPr lang="en-US" sz="1400" dirty="0">
              <a:solidFill>
                <a:schemeClr val="bg2"/>
              </a:solidFill>
            </a:endParaRPr>
          </a:p>
          <a:p>
            <a:r>
              <a:rPr lang="en-US" sz="2800" dirty="0">
                <a:solidFill>
                  <a:schemeClr val="bg2"/>
                </a:solidFill>
              </a:rPr>
              <a:t>When a husband is honest about his daily activities and struggles, the wife feels secure because she can trust her husband.</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5122" name="Picture 2">
            <a:extLst>
              <a:ext uri="{FF2B5EF4-FFF2-40B4-BE49-F238E27FC236}">
                <a16:creationId xmlns:a16="http://schemas.microsoft.com/office/drawing/2014/main" id="{C919FE66-036D-464E-BFAB-74655FE16512}"/>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199" y="5054412"/>
            <a:ext cx="1371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213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2</a:t>
            </a:r>
          </a:p>
        </p:txBody>
      </p:sp>
      <p:sp>
        <p:nvSpPr>
          <p:cNvPr id="14" name="TextBox 13"/>
          <p:cNvSpPr txBox="1">
            <a:spLocks noGrp="1" noRot="1" noMove="1" noResize="1" noEditPoints="1" noAdjustHandles="1" noChangeArrowheads="1" noChangeShapeType="1"/>
          </p:cNvSpPr>
          <p:nvPr/>
        </p:nvSpPr>
        <p:spPr>
          <a:xfrm>
            <a:off x="304800" y="1751909"/>
            <a:ext cx="8610600" cy="4185761"/>
          </a:xfrm>
          <a:prstGeom prst="rect">
            <a:avLst/>
          </a:prstGeom>
          <a:solidFill>
            <a:srgbClr val="94546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u="sng" dirty="0">
                <a:solidFill>
                  <a:schemeClr val="bg2"/>
                </a:solidFill>
              </a:rPr>
              <a:t>Family Commitment</a:t>
            </a:r>
          </a:p>
          <a:p>
            <a:r>
              <a:rPr lang="en-US" sz="2600" dirty="0">
                <a:solidFill>
                  <a:schemeClr val="bg2"/>
                </a:solidFill>
              </a:rPr>
              <a:t>A wife needs to know that her husband will help raise the children responsibly. Many men may detach from domestic, family responsibilities leaving the wife with all the discipline and parenting duties. </a:t>
            </a:r>
          </a:p>
          <a:p>
            <a:endParaRPr lang="en-US" sz="2600" dirty="0">
              <a:solidFill>
                <a:schemeClr val="bg2"/>
              </a:solidFill>
            </a:endParaRPr>
          </a:p>
          <a:p>
            <a:r>
              <a:rPr lang="en-US" sz="2600" dirty="0">
                <a:solidFill>
                  <a:schemeClr val="bg2"/>
                </a:solidFill>
              </a:rPr>
              <a:t>She feels abandoned.</a:t>
            </a:r>
          </a:p>
          <a:p>
            <a:endParaRPr lang="en-US" sz="2600" dirty="0">
              <a:solidFill>
                <a:schemeClr val="bg2"/>
              </a:solidFill>
            </a:endParaRPr>
          </a:p>
          <a:p>
            <a:r>
              <a:rPr lang="en-US" sz="2600" dirty="0">
                <a:solidFill>
                  <a:schemeClr val="bg2"/>
                </a:solidFill>
              </a:rPr>
              <a:t>She needs her husband to help carry the burden of caring for the family.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6146" name="Picture 2">
            <a:extLst>
              <a:ext uri="{FF2B5EF4-FFF2-40B4-BE49-F238E27FC236}">
                <a16:creationId xmlns:a16="http://schemas.microsoft.com/office/drawing/2014/main" id="{A75F8F0D-BD58-4126-9AD7-EF421BF9A7A3}"/>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657600"/>
            <a:ext cx="19431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25599AE4-1C42-4315-8BD8-318EB05BF7B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655219"/>
            <a:ext cx="2076449" cy="129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3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3</a:t>
            </a:r>
          </a:p>
        </p:txBody>
      </p:sp>
      <p:sp>
        <p:nvSpPr>
          <p:cNvPr id="14" name="TextBox 13"/>
          <p:cNvSpPr txBox="1">
            <a:spLocks noGrp="1" noRot="1" noMove="1" noResize="1" noEditPoints="1" noAdjustHandles="1" noChangeArrowheads="1" noChangeShapeType="1"/>
          </p:cNvSpPr>
          <p:nvPr/>
        </p:nvSpPr>
        <p:spPr>
          <a:xfrm>
            <a:off x="304800" y="2205760"/>
            <a:ext cx="8610600" cy="3585597"/>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b="1" dirty="0"/>
              <a:t>Understand and accept the uniqueness of your wife</a:t>
            </a:r>
          </a:p>
          <a:p>
            <a:endParaRPr lang="en-US" sz="1200" dirty="0"/>
          </a:p>
          <a:p>
            <a:r>
              <a:rPr lang="en-US" sz="1200" i="1" dirty="0"/>
              <a:t>Husbands, in the same way be considerate as you live with your wives and treat them with respect as the weaker partner and as heirs with you of the gracious gift of life, so that nothing will hinder your prayers. (1 Peter 3:7)</a:t>
            </a:r>
          </a:p>
          <a:p>
            <a:endParaRPr lang="en-US" sz="1100" i="1" dirty="0"/>
          </a:p>
          <a:p>
            <a:r>
              <a:rPr lang="en-US" sz="1600" dirty="0"/>
              <a:t>“Be considerate” can also mean to live in an understanding way. In other words, husbands should be students of their wives, learning and knowing their strengths, weaknesses, like, dislikes, fears and personal passions. Husbands should also know their wife’s limitations. </a:t>
            </a:r>
          </a:p>
          <a:p>
            <a:endParaRPr lang="en-US" sz="1100" dirty="0"/>
          </a:p>
          <a:p>
            <a:r>
              <a:rPr lang="en-US" sz="1600" dirty="0"/>
              <a:t>“Weaker partner” does mean inferior. This means that women have physical limitations in most instances compared to men. Men are to be sensitive to these limitations before they ask or expect hard, physical work. Woman was not created to be man’s work animal. </a:t>
            </a:r>
          </a:p>
          <a:p>
            <a:endParaRPr lang="en-US" sz="1100" dirty="0"/>
          </a:p>
          <a:p>
            <a:r>
              <a:rPr lang="en-US" sz="1600" dirty="0"/>
              <a:t>Forcing her to be someone or something she is not violates God’s command to understand and accept her the way God made her.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4240885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3</a:t>
            </a:r>
          </a:p>
        </p:txBody>
      </p:sp>
      <p:sp>
        <p:nvSpPr>
          <p:cNvPr id="14" name="TextBox 13"/>
          <p:cNvSpPr txBox="1">
            <a:spLocks noGrp="1" noRot="1" noMove="1" noResize="1" noEditPoints="1" noAdjustHandles="1" noChangeArrowheads="1" noChangeShapeType="1"/>
          </p:cNvSpPr>
          <p:nvPr/>
        </p:nvSpPr>
        <p:spPr>
          <a:xfrm>
            <a:off x="304800" y="1725198"/>
            <a:ext cx="8610600" cy="249299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b="1" dirty="0"/>
              <a:t>Understand and accept the uniqueness of your wife</a:t>
            </a:r>
          </a:p>
          <a:p>
            <a:endParaRPr lang="en-US" dirty="0"/>
          </a:p>
          <a:p>
            <a:r>
              <a:rPr lang="en-US" dirty="0"/>
              <a:t>God is very serious about how a husband is to treat his wife in this manner. The scripture says that if he does not, God will not listen to his prayers. Men often try to control or even change their wife instead of accepting her uniqueness. </a:t>
            </a:r>
          </a:p>
          <a:p>
            <a:endParaRPr lang="en-US" dirty="0"/>
          </a:p>
          <a:p>
            <a:r>
              <a:rPr lang="en-US" dirty="0"/>
              <a:t>When a husband discovers how God made the woman unique, he learns her deepest needs and struggles. He is then better able to serve his wife more effectively.</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7170" name="Picture 2">
            <a:extLst>
              <a:ext uri="{FF2B5EF4-FFF2-40B4-BE49-F238E27FC236}">
                <a16:creationId xmlns:a16="http://schemas.microsoft.com/office/drawing/2014/main" id="{58E0E896-A1A1-4920-BFF4-3F6C62A9058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7562" y="4300954"/>
            <a:ext cx="2505075" cy="165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4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4</a:t>
            </a:r>
          </a:p>
        </p:txBody>
      </p:sp>
      <p:sp>
        <p:nvSpPr>
          <p:cNvPr id="14" name="TextBox 13"/>
          <p:cNvSpPr txBox="1">
            <a:spLocks noGrp="1" noRot="1" noMove="1" noResize="1" noEditPoints="1" noAdjustHandles="1" noChangeArrowheads="1" noChangeShapeType="1"/>
          </p:cNvSpPr>
          <p:nvPr/>
        </p:nvSpPr>
        <p:spPr>
          <a:xfrm>
            <a:off x="304800" y="1820867"/>
            <a:ext cx="8610600" cy="3216265"/>
          </a:xfrm>
          <a:prstGeom prst="rect">
            <a:avLst/>
          </a:prstGeo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900" b="1" dirty="0"/>
              <a:t>Increase your wife’s value through honor and respect</a:t>
            </a:r>
          </a:p>
          <a:p>
            <a:endParaRPr lang="en-US" dirty="0"/>
          </a:p>
          <a:p>
            <a:r>
              <a:rPr lang="en-US" dirty="0"/>
              <a:t>Recall 1 Peter 3:7</a:t>
            </a:r>
          </a:p>
          <a:p>
            <a:endParaRPr lang="en-US" dirty="0"/>
          </a:p>
          <a:p>
            <a:r>
              <a:rPr lang="en-US" sz="2000" dirty="0"/>
              <a:t>“Treat them with respect” can also be translated as showing honor. To grant honor means that the husband publicly communicates to others that his wife has great value and worth.</a:t>
            </a:r>
          </a:p>
          <a:p>
            <a:endParaRPr lang="en-US" sz="2000" dirty="0"/>
          </a:p>
          <a:p>
            <a:r>
              <a:rPr lang="en-US" sz="2000" dirty="0"/>
              <a:t>Just like a fence protects a piece of land, the husband is to guard and protect the honor of his wife at all times.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8194" name="Picture 2">
            <a:extLst>
              <a:ext uri="{FF2B5EF4-FFF2-40B4-BE49-F238E27FC236}">
                <a16:creationId xmlns:a16="http://schemas.microsoft.com/office/drawing/2014/main" id="{556027B2-AD14-4E84-9C04-DF26A6B30A7C}"/>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750328"/>
            <a:ext cx="24384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380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4</a:t>
            </a:r>
          </a:p>
        </p:txBody>
      </p:sp>
      <p:sp>
        <p:nvSpPr>
          <p:cNvPr id="14" name="TextBox 13"/>
          <p:cNvSpPr txBox="1">
            <a:spLocks noGrp="1" noRot="1" noMove="1" noResize="1" noEditPoints="1" noAdjustHandles="1" noChangeArrowheads="1" noChangeShapeType="1"/>
          </p:cNvSpPr>
          <p:nvPr/>
        </p:nvSpPr>
        <p:spPr>
          <a:xfrm>
            <a:off x="304800" y="2205760"/>
            <a:ext cx="8610600" cy="3400931"/>
          </a:xfrm>
          <a:prstGeom prst="rect">
            <a:avLst/>
          </a:prstGeo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900" b="1" dirty="0"/>
              <a:t>Increase your wife’s value through honor and respect</a:t>
            </a:r>
          </a:p>
          <a:p>
            <a:endParaRPr lang="en-US" dirty="0"/>
          </a:p>
          <a:p>
            <a:r>
              <a:rPr lang="en-US" sz="2400" dirty="0"/>
              <a:t>What is honor?</a:t>
            </a:r>
          </a:p>
          <a:p>
            <a:endParaRPr lang="en-US" dirty="0"/>
          </a:p>
          <a:p>
            <a:r>
              <a:rPr lang="en-US" dirty="0"/>
              <a:t>Honor means to value or consider precious. When a husband gives his wife honor, she will not only become more valuable to him, but her value of herself will increase as well.</a:t>
            </a:r>
          </a:p>
          <a:p>
            <a:endParaRPr lang="en-US" dirty="0"/>
          </a:p>
          <a:p>
            <a:r>
              <a:rPr lang="en-US" i="1" dirty="0"/>
              <a:t>For where you treasure is, there your heart will also be. (Matthew 6:21)</a:t>
            </a:r>
          </a:p>
          <a:p>
            <a:endParaRPr lang="en-US" i="1" dirty="0"/>
          </a:p>
          <a:p>
            <a:r>
              <a:rPr lang="en-US" dirty="0"/>
              <a:t>Your treasure—the thing you invest time or money into—will be what holds your heart. This should be your wife.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9218" name="Picture 2">
            <a:extLst>
              <a:ext uri="{FF2B5EF4-FFF2-40B4-BE49-F238E27FC236}">
                <a16:creationId xmlns:a16="http://schemas.microsoft.com/office/drawing/2014/main" id="{2FC3B53E-5FA1-478D-90FA-C308B4CAA38E}"/>
              </a:ext>
            </a:extLst>
          </p:cNvPr>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backgroundRemoval t="0" b="95400" l="10000" r="90000">
                        <a14:foregroundMark x1="36467" y1="47400" x2="46933" y2="50800"/>
                        <a14:foregroundMark x1="46933" y1="50800" x2="53867" y2="61867"/>
                        <a14:foregroundMark x1="53867" y1="61867" x2="55733" y2="72200"/>
                        <a14:foregroundMark x1="55733" y1="72200" x2="52800" y2="85333"/>
                        <a14:foregroundMark x1="52800" y1="85333" x2="43400" y2="91267"/>
                        <a14:foregroundMark x1="43400" y1="91267" x2="39933" y2="85200"/>
                        <a14:foregroundMark x1="44000" y1="93067" x2="52867" y2="87067"/>
                        <a14:foregroundMark x1="52867" y1="87067" x2="55733" y2="82267"/>
                        <a14:foregroundMark x1="46467" y1="93067" x2="54800" y2="85933"/>
                        <a14:foregroundMark x1="54800" y1="85933" x2="54933" y2="85333"/>
                        <a14:foregroundMark x1="53828" y1="88303" x2="46667" y2="93467"/>
                        <a14:foregroundMark x1="53600" y1="88800" x2="46535" y2="94007"/>
                        <a14:foregroundMark x1="54933" y1="86133" x2="66933" y2="84800"/>
                        <a14:foregroundMark x1="66933" y1="84800" x2="71133" y2="75067"/>
                        <a14:foregroundMark x1="71133" y1="75067" x2="70600" y2="68800"/>
                        <a14:foregroundMark x1="71133" y1="70533" x2="70088" y2="80284"/>
                        <a14:foregroundMark x1="69933" y1="81733" x2="68267" y2="84000"/>
                        <a14:foregroundMark x1="70200" y1="59933" x2="70076" y2="80319"/>
                        <a14:foregroundMark x1="70933" y1="63600" x2="69924" y2="80757"/>
                        <a14:foregroundMark x1="71533" y1="65933" x2="72066" y2="75466"/>
                        <a14:foregroundMark x1="45733" y1="70733" x2="49333" y2="82867"/>
                        <a14:foregroundMark x1="49333" y1="82867" x2="50733" y2="84000"/>
                        <a14:foregroundMark x1="47467" y1="50267" x2="54933" y2="64333"/>
                        <a14:foregroundMark x1="47067" y1="93467" x2="42267" y2="92467"/>
                        <a14:foregroundMark x1="46852" y1="93787" x2="41867" y2="91933"/>
                        <a14:foregroundMark x1="52843" y1="89527" x2="43267" y2="93667"/>
                        <a14:foregroundMark x1="43267" y1="93667" x2="43000" y2="93467"/>
                        <a14:foregroundMark x1="53067" y1="89200" x2="51117" y2="91150"/>
                        <a14:foregroundMark x1="42467" y1="93267" x2="42467" y2="93267"/>
                        <a14:foregroundMark x1="42067" y1="92867" x2="42067" y2="92867"/>
                        <a14:foregroundMark x1="41667" y1="92667" x2="41667" y2="92667"/>
                        <a14:foregroundMark x1="44200" y1="94067" x2="44200" y2="94067"/>
                        <a14:foregroundMark x1="44733" y1="94200" x2="44733" y2="94200"/>
                        <a14:foregroundMark x1="45533" y1="94200" x2="45533" y2="94200"/>
                        <a14:foregroundMark x1="46467" y1="94200" x2="46467" y2="94200"/>
                        <a14:foregroundMark x1="46067" y1="94200" x2="46067" y2="94200"/>
                        <a14:foregroundMark x1="45333" y1="94200" x2="45333" y2="94200"/>
                        <a14:foregroundMark x1="47267" y1="93667" x2="47267" y2="93667"/>
                        <a14:foregroundMark x1="48200" y1="93267" x2="48200" y2="93267"/>
                        <a14:foregroundMark x1="49533" y1="92133" x2="49533" y2="92133"/>
                        <a14:foregroundMark x1="71733" y1="73800" x2="71733" y2="73800"/>
                        <a14:foregroundMark x1="71533" y1="75333" x2="71533" y2="75333"/>
                        <a14:foregroundMark x1="71333" y1="76667" x2="71333" y2="76667"/>
                        <a14:foregroundMark x1="70933" y1="77667" x2="70933" y2="77667"/>
                        <a14:foregroundMark x1="70733" y1="79200" x2="70733" y2="79200"/>
                        <a14:foregroundMark x1="33733" y1="51267" x2="33733" y2="51267"/>
                        <a14:foregroundMark x1="33600" y1="52800" x2="33600" y2="52800"/>
                        <a14:foregroundMark x1="34133" y1="53400" x2="34133" y2="53400"/>
                        <a14:foregroundMark x1="34533" y1="53933" x2="39333" y2="59133"/>
                        <a14:foregroundMark x1="46867" y1="20067" x2="49000" y2="35667"/>
                        <a14:foregroundMark x1="46467" y1="18133" x2="31667" y2="400"/>
                        <a14:foregroundMark x1="54933" y1="17733" x2="66133" y2="0"/>
                        <a14:foregroundMark x1="54933" y1="19067" x2="67133" y2="400"/>
                        <a14:foregroundMark x1="30667" y1="800" x2="49000" y2="22333"/>
                        <a14:foregroundMark x1="68267" y1="200" x2="54600" y2="19667"/>
                        <a14:foregroundMark x1="54600" y1="19667" x2="54600" y2="19667"/>
                        <a14:foregroundMark x1="47267" y1="49533" x2="54800" y2="62667"/>
                        <a14:foregroundMark x1="54800" y1="62667" x2="51467" y2="50533"/>
                        <a14:foregroundMark x1="51467" y1="50533" x2="50533" y2="50133"/>
                        <a14:foregroundMark x1="46267" y1="94067" x2="51867" y2="89800"/>
                        <a14:foregroundMark x1="46467" y1="94200" x2="51667" y2="89800"/>
                        <a14:foregroundMark x1="47067" y1="94200" x2="51667" y2="90000"/>
                        <a14:foregroundMark x1="48200" y1="93667" x2="51467" y2="90400"/>
                        <a14:foregroundMark x1="47800" y1="93867" x2="47800" y2="93867"/>
                        <a14:backgroundMark x1="46618" y1="95240" x2="49733" y2="95000"/>
                        <a14:backgroundMark x1="45988" y1="95288" x2="46617" y2="95240"/>
                        <a14:backgroundMark x1="44533" y1="95400" x2="45947" y2="95291"/>
                        <a14:backgroundMark x1="50704" y1="92133" x2="54800" y2="89600"/>
                        <a14:backgroundMark x1="49736" y1="92731" x2="50704" y2="92133"/>
                        <a14:backgroundMark x1="54800" y1="89000" x2="50733" y2="93667"/>
                        <a14:backgroundMark x1="57267" y1="87867" x2="66333" y2="86933"/>
                        <a14:backgroundMark x1="72176" y1="75333" x2="72467" y2="74200"/>
                        <a14:backgroundMark x1="71833" y1="76667" x2="72176" y2="75333"/>
                        <a14:backgroundMark x1="71576" y1="77667" x2="71833" y2="76667"/>
                        <a14:backgroundMark x1="71182" y1="79200" x2="71576" y2="77667"/>
                        <a14:backgroundMark x1="70000" y1="83800" x2="71182" y2="79200"/>
                        <a14:backgroundMark x1="71664" y1="79200" x2="70000" y2="84000"/>
                        <a14:backgroundMark x1="72196" y1="77667" x2="71664" y2="79200"/>
                        <a14:backgroundMark x1="72543" y1="76667" x2="72196" y2="77667"/>
                        <a14:backgroundMark x1="72867" y1="75733" x2="72543" y2="76667"/>
                        <a14:backgroundMark x1="38400" y1="51267" x2="39933" y2="53200"/>
                        <a14:backgroundMark x1="45333" y1="87267" x2="47667" y2="86933"/>
                        <a14:backgroundMark x1="61733" y1="82667" x2="63267" y2="82267"/>
                      </a14:backgroundRemoval>
                    </a14:imgEffect>
                  </a14:imgLayer>
                </a14:imgProps>
              </a:ext>
              <a:ext uri="{28A0092B-C50C-407E-A947-70E740481C1C}">
                <a14:useLocalDpi xmlns:a14="http://schemas.microsoft.com/office/drawing/2010/main" val="0"/>
              </a:ext>
            </a:extLst>
          </a:blip>
          <a:srcRect/>
          <a:stretch>
            <a:fillRect/>
          </a:stretch>
        </p:blipFill>
        <p:spPr bwMode="auto">
          <a:xfrm>
            <a:off x="7162800" y="30956"/>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917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172489"/>
            <a:ext cx="6669741"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Guidelines for husbands: Responsibility 4</a:t>
            </a:r>
          </a:p>
        </p:txBody>
      </p:sp>
      <p:sp>
        <p:nvSpPr>
          <p:cNvPr id="14" name="TextBox 13"/>
          <p:cNvSpPr txBox="1">
            <a:spLocks noGrp="1" noRot="1" noMove="1" noResize="1" noEditPoints="1" noAdjustHandles="1" noChangeArrowheads="1" noChangeShapeType="1"/>
          </p:cNvSpPr>
          <p:nvPr/>
        </p:nvSpPr>
        <p:spPr>
          <a:xfrm>
            <a:off x="304800" y="2205760"/>
            <a:ext cx="8610600" cy="3031599"/>
          </a:xfrm>
          <a:prstGeom prst="rect">
            <a:avLst/>
          </a:prstGeo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900" b="1" dirty="0"/>
              <a:t>Increase your wife’s value through honor and respect</a:t>
            </a:r>
          </a:p>
          <a:p>
            <a:endParaRPr lang="en-US" dirty="0"/>
          </a:p>
          <a:p>
            <a:r>
              <a:rPr lang="en-US" sz="2400" dirty="0"/>
              <a:t>God also says she is valuable and worthy of honor because she has a spiritual inheritance and calling. She has been given spiritual gifts and assignments from God. Therefore, she should be treated with dignity and honor. </a:t>
            </a:r>
          </a:p>
          <a:p>
            <a:endParaRPr lang="en-US" sz="2400" dirty="0"/>
          </a:p>
          <a:p>
            <a:r>
              <a:rPr lang="en-US" sz="2400" dirty="0"/>
              <a:t>Honoring your wife honors Christ.</a:t>
            </a:r>
            <a:endParaRPr lang="en-US"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10242" name="Picture 2">
            <a:extLst>
              <a:ext uri="{FF2B5EF4-FFF2-40B4-BE49-F238E27FC236}">
                <a16:creationId xmlns:a16="http://schemas.microsoft.com/office/drawing/2014/main" id="{7E3B9D13-D209-4B4B-8A98-C99A98386DDB}"/>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2396" y="4191000"/>
            <a:ext cx="2560395" cy="175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64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Guidelines for husbands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7129" y="1576859"/>
            <a:ext cx="66697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A Brief Summary</a:t>
            </a:r>
          </a:p>
        </p:txBody>
      </p:sp>
      <p:sp>
        <p:nvSpPr>
          <p:cNvPr id="14" name="TextBox 13"/>
          <p:cNvSpPr txBox="1">
            <a:spLocks noGrp="1" noRot="1" noMove="1" noResize="1" noEditPoints="1" noAdjustHandles="1" noChangeArrowheads="1" noChangeShapeType="1"/>
          </p:cNvSpPr>
          <p:nvPr/>
        </p:nvSpPr>
        <p:spPr>
          <a:xfrm>
            <a:off x="1295399" y="2205760"/>
            <a:ext cx="7086602" cy="276998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900" b="1" dirty="0"/>
              <a:t>Accepting the responsibility to be the head of his wife and home is a great honor and privilege for the husband. Through the grace of the Lord Jesus who lives in them, their marriage can be successful, fruitful and fulfilling.</a:t>
            </a:r>
            <a:endParaRPr lang="en-US"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36306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57300" y="120568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successful marriage: The husband’s part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52400" y="1839286"/>
            <a:ext cx="87249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accent2"/>
                </a:solidFill>
              </a:rPr>
              <a:t>God desires marriage to be the most satisfying relationship humans have apart from their relationship to Him. Great and satisfying relationships are no accident, they require hard work and a deep desire to have the best relationship possible.</a:t>
            </a:r>
          </a:p>
          <a:p>
            <a:r>
              <a:rPr lang="en-US" sz="2400" dirty="0">
                <a:solidFill>
                  <a:schemeClr val="accent2"/>
                </a:solidFill>
              </a:rPr>
              <a:t>Putting on a wedding ring does not make you a great husband or wife, just like putting on a soccer jersey does not make you a great player. Many couples refuse to put in the hard work and find themselves </a:t>
            </a:r>
            <a:r>
              <a:rPr lang="en-US" sz="2400" i="1" dirty="0">
                <a:solidFill>
                  <a:schemeClr val="accent2"/>
                </a:solidFill>
              </a:rPr>
              <a:t>enduring</a:t>
            </a:r>
            <a:r>
              <a:rPr lang="en-US" sz="2400" dirty="0">
                <a:solidFill>
                  <a:schemeClr val="accent2"/>
                </a:solidFill>
              </a:rPr>
              <a:t> instead of </a:t>
            </a:r>
            <a:r>
              <a:rPr lang="en-US" sz="2400" i="1" dirty="0">
                <a:solidFill>
                  <a:schemeClr val="accent2"/>
                </a:solidFill>
              </a:rPr>
              <a:t>enjoying</a:t>
            </a:r>
            <a:r>
              <a:rPr lang="en-US" sz="2400" dirty="0">
                <a:solidFill>
                  <a:schemeClr val="accent2"/>
                </a:solidFill>
              </a:rPr>
              <a:t> their marriage. </a:t>
            </a:r>
          </a:p>
          <a:p>
            <a:r>
              <a:rPr lang="en-US" sz="2400" b="1" dirty="0">
                <a:solidFill>
                  <a:schemeClr val="accent2"/>
                </a:solidFill>
              </a:rPr>
              <a:t>For a marriage to be successful it requires three things: desire, knowledge, and grace.</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16" name="Picture 15"/>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4524315"/>
          </a:xfrm>
          <a:prstGeom prst="rect">
            <a:avLst/>
          </a:prstGeom>
          <a:noFill/>
        </p:spPr>
        <p:txBody>
          <a:bodyPr wrap="square" rtlCol="0">
            <a:spAutoFit/>
          </a:bodyPr>
          <a:lstStyle/>
          <a:p>
            <a:r>
              <a:rPr lang="en-US" sz="2400" b="1" dirty="0">
                <a:solidFill>
                  <a:srgbClr val="0070C0"/>
                </a:solidFill>
              </a:rPr>
              <a:t>Consider these three requirements for a successful marriage:</a:t>
            </a:r>
          </a:p>
          <a:p>
            <a:pPr marL="342900" indent="-342900">
              <a:buFont typeface="Wingdings" panose="05000000000000000000" pitchFamily="2" charset="2"/>
              <a:buChar char="ü"/>
            </a:pPr>
            <a:r>
              <a:rPr lang="en-US" sz="2400" b="1" u="sng" dirty="0">
                <a:solidFill>
                  <a:srgbClr val="0070C0"/>
                </a:solidFill>
              </a:rPr>
              <a:t>Desire</a:t>
            </a:r>
            <a:r>
              <a:rPr lang="en-US" sz="2400" b="1" dirty="0">
                <a:solidFill>
                  <a:srgbClr val="0070C0"/>
                </a:solidFill>
                <a:effectLst>
                  <a:outerShdw blurRad="38100" dist="38100" dir="2700000" algn="tl">
                    <a:srgbClr val="000000">
                      <a:alpha val="43137"/>
                    </a:srgbClr>
                  </a:outerShdw>
                </a:effectLst>
              </a:rPr>
              <a:t> </a:t>
            </a:r>
            <a:r>
              <a:rPr lang="en-US" sz="2400" dirty="0">
                <a:solidFill>
                  <a:srgbClr val="0070C0"/>
                </a:solidFill>
              </a:rPr>
              <a:t>to have a great and healthy marriage</a:t>
            </a:r>
          </a:p>
          <a:p>
            <a:pPr marL="342900" indent="-342900">
              <a:buFont typeface="Wingdings" panose="05000000000000000000" pitchFamily="2" charset="2"/>
              <a:buChar char="ü"/>
            </a:pPr>
            <a:r>
              <a:rPr lang="en-US" sz="2400" dirty="0">
                <a:solidFill>
                  <a:srgbClr val="0070C0"/>
                </a:solidFill>
              </a:rPr>
              <a:t>To have </a:t>
            </a:r>
            <a:r>
              <a:rPr lang="en-US" sz="2400" b="1" u="sng" dirty="0">
                <a:solidFill>
                  <a:srgbClr val="0070C0"/>
                </a:solidFill>
              </a:rPr>
              <a:t>knowledge</a:t>
            </a:r>
            <a:r>
              <a:rPr lang="en-US" sz="2400" dirty="0">
                <a:solidFill>
                  <a:srgbClr val="0070C0"/>
                </a:solidFill>
                <a:effectLst>
                  <a:outerShdw blurRad="38100" dist="38100" dir="2700000" algn="tl">
                    <a:srgbClr val="000000">
                      <a:alpha val="43137"/>
                    </a:srgbClr>
                  </a:outerShdw>
                </a:effectLst>
              </a:rPr>
              <a:t> </a:t>
            </a:r>
            <a:r>
              <a:rPr lang="en-US" sz="2400" dirty="0">
                <a:solidFill>
                  <a:srgbClr val="0070C0"/>
                </a:solidFill>
              </a:rPr>
              <a:t>in how to build a successful marriage</a:t>
            </a:r>
          </a:p>
          <a:p>
            <a:pPr marL="342900" indent="-342900">
              <a:buFont typeface="Wingdings" panose="05000000000000000000" pitchFamily="2" charset="2"/>
              <a:buChar char="ü"/>
            </a:pPr>
            <a:r>
              <a:rPr lang="en-US" sz="2400" b="1" u="sng" dirty="0">
                <a:solidFill>
                  <a:srgbClr val="0070C0"/>
                </a:solidFill>
              </a:rPr>
              <a:t>God’s grace</a:t>
            </a:r>
            <a:r>
              <a:rPr lang="en-US" sz="2400" dirty="0">
                <a:solidFill>
                  <a:srgbClr val="0070C0"/>
                </a:solidFill>
              </a:rPr>
              <a:t> is necessary in a successful marriage</a:t>
            </a:r>
          </a:p>
          <a:p>
            <a:pPr marL="342900" indent="-342900">
              <a:buFont typeface="Wingdings" panose="05000000000000000000" pitchFamily="2" charset="2"/>
              <a:buChar char="ü"/>
            </a:pPr>
            <a:endParaRPr lang="en-US" sz="2400" b="1" u="sng" dirty="0">
              <a:solidFill>
                <a:srgbClr val="0070C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b="1" dirty="0">
                <a:solidFill>
                  <a:srgbClr val="0070C0"/>
                </a:solidFill>
              </a:rPr>
              <a:t>Discuss why husbands and wives sometimes struggle with these requirements.</a:t>
            </a:r>
          </a:p>
          <a:p>
            <a:endParaRPr lang="en-US" sz="2400" b="1" dirty="0">
              <a:solidFill>
                <a:srgbClr val="0070C0"/>
              </a:solidFill>
            </a:endParaRPr>
          </a:p>
          <a:p>
            <a:pPr marL="342900" indent="-342900">
              <a:buFont typeface="Arial" panose="020B0604020202020204" pitchFamily="34" charset="0"/>
              <a:buChar char="•"/>
            </a:pPr>
            <a:r>
              <a:rPr lang="en-US" sz="2400" b="1" dirty="0">
                <a:solidFill>
                  <a:srgbClr val="0070C0"/>
                </a:solidFill>
              </a:rPr>
              <a:t>Discuss ways they may need to change themselves to be successful in meeting these requirements.</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3608984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3785652"/>
          </a:xfrm>
          <a:prstGeom prst="rect">
            <a:avLst/>
          </a:prstGeom>
          <a:noFill/>
        </p:spPr>
        <p:txBody>
          <a:bodyPr wrap="square" rtlCol="0">
            <a:spAutoFit/>
          </a:bodyPr>
          <a:lstStyle/>
          <a:p>
            <a:r>
              <a:rPr lang="en-US" sz="2000" b="1" dirty="0">
                <a:solidFill>
                  <a:srgbClr val="0070C0"/>
                </a:solidFill>
              </a:rPr>
              <a:t>Read 1 Corinthians 11:3 and Ephesians 5:23. This question was previously discussed in Lesson 3. After studying this lesson, discuss the following questions again.</a:t>
            </a:r>
          </a:p>
          <a:p>
            <a:pPr marL="342900" indent="-342900">
              <a:buFont typeface="Arial" panose="020B0604020202020204" pitchFamily="34" charset="0"/>
              <a:buChar char="•"/>
            </a:pPr>
            <a:r>
              <a:rPr lang="en-US" sz="2000" b="1" dirty="0">
                <a:solidFill>
                  <a:srgbClr val="0070C0"/>
                </a:solidFill>
              </a:rPr>
              <a:t>What does is mean for a husband to be the head of his wife and family?</a:t>
            </a:r>
          </a:p>
          <a:p>
            <a:pPr marL="342900" indent="-342900">
              <a:buFont typeface="Arial" panose="020B0604020202020204" pitchFamily="34" charset="0"/>
              <a:buChar char="•"/>
            </a:pPr>
            <a:r>
              <a:rPr lang="en-US" sz="2000" b="1" dirty="0">
                <a:solidFill>
                  <a:srgbClr val="0070C0"/>
                </a:solidFill>
              </a:rPr>
              <a:t>How can a husband love his wife like Christ loved the church? </a:t>
            </a:r>
            <a:r>
              <a:rPr lang="en-US" sz="2000" dirty="0">
                <a:solidFill>
                  <a:srgbClr val="0070C0"/>
                </a:solidFill>
              </a:rPr>
              <a:t>Look up the scriptures relating to the following kinds of love Christ had for the church and discuss.</a:t>
            </a:r>
          </a:p>
          <a:p>
            <a:pPr marL="800100" lvl="1" indent="-342900">
              <a:buFont typeface="Arial" panose="020B0604020202020204" pitchFamily="34" charset="0"/>
              <a:buChar char="•"/>
            </a:pPr>
            <a:r>
              <a:rPr lang="en-US" sz="1600" dirty="0">
                <a:solidFill>
                  <a:srgbClr val="0070C0"/>
                </a:solidFill>
              </a:rPr>
              <a:t>Sacrificial love (5:25)</a:t>
            </a:r>
          </a:p>
          <a:p>
            <a:pPr marL="800100" lvl="1" indent="-342900">
              <a:buFont typeface="Arial" panose="020B0604020202020204" pitchFamily="34" charset="0"/>
              <a:buChar char="•"/>
            </a:pPr>
            <a:r>
              <a:rPr lang="en-US" sz="1600" dirty="0">
                <a:solidFill>
                  <a:srgbClr val="0070C0"/>
                </a:solidFill>
              </a:rPr>
              <a:t>Unifying love (5:26)</a:t>
            </a:r>
          </a:p>
          <a:p>
            <a:pPr marL="800100" lvl="1" indent="-342900">
              <a:buFont typeface="Arial" panose="020B0604020202020204" pitchFamily="34" charset="0"/>
              <a:buChar char="•"/>
            </a:pPr>
            <a:r>
              <a:rPr lang="en-US" sz="1600" dirty="0">
                <a:solidFill>
                  <a:srgbClr val="0070C0"/>
                </a:solidFill>
              </a:rPr>
              <a:t>Cleansing/Purifying love (5:26-27)</a:t>
            </a:r>
          </a:p>
          <a:p>
            <a:pPr marL="800100" lvl="1" indent="-342900">
              <a:buFont typeface="Arial" panose="020B0604020202020204" pitchFamily="34" charset="0"/>
              <a:buChar char="•"/>
            </a:pPr>
            <a:r>
              <a:rPr lang="en-US" sz="1600" dirty="0">
                <a:solidFill>
                  <a:srgbClr val="0070C0"/>
                </a:solidFill>
              </a:rPr>
              <a:t>Personal love (5:28-30)</a:t>
            </a:r>
          </a:p>
          <a:p>
            <a:pPr marL="800100" lvl="1" indent="-342900">
              <a:buFont typeface="Arial" panose="020B0604020202020204" pitchFamily="34" charset="0"/>
              <a:buChar char="•"/>
            </a:pPr>
            <a:r>
              <a:rPr lang="en-US" sz="1600" dirty="0">
                <a:solidFill>
                  <a:srgbClr val="0070C0"/>
                </a:solidFill>
              </a:rPr>
              <a:t>Inseparable love (5:31)</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extBox 6">
            <a:extLst>
              <a:ext uri="{FF2B5EF4-FFF2-40B4-BE49-F238E27FC236}">
                <a16:creationId xmlns:a16="http://schemas.microsoft.com/office/drawing/2014/main" id="{5BEEFF4C-0056-4688-A699-5FEE033295FC}"/>
              </a:ext>
            </a:extLst>
          </p:cNvPr>
          <p:cNvSpPr txBox="1">
            <a:spLocks noGrp="1" noRot="1" noMove="1" noResize="1" noEditPoints="1" noAdjustHandles="1" noChangeArrowheads="1" noChangeShapeType="1"/>
          </p:cNvSpPr>
          <p:nvPr/>
        </p:nvSpPr>
        <p:spPr>
          <a:xfrm>
            <a:off x="1333500" y="4939825"/>
            <a:ext cx="7658100"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070C0"/>
                </a:solidFill>
              </a:rPr>
              <a:t>Has your opinion changed now that you have studied this concept further?</a:t>
            </a:r>
          </a:p>
        </p:txBody>
      </p:sp>
    </p:spTree>
    <p:extLst>
      <p:ext uri="{BB962C8B-B14F-4D97-AF65-F5344CB8AC3E}">
        <p14:creationId xmlns:p14="http://schemas.microsoft.com/office/powerpoint/2010/main" val="3655090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17812" y="1457730"/>
            <a:ext cx="7658100" cy="3539430"/>
          </a:xfrm>
          <a:prstGeom prst="rect">
            <a:avLst/>
          </a:prstGeom>
          <a:noFill/>
        </p:spPr>
        <p:txBody>
          <a:bodyPr wrap="square" rtlCol="0">
            <a:spAutoFit/>
          </a:bodyPr>
          <a:lstStyle/>
          <a:p>
            <a:r>
              <a:rPr lang="en-US" sz="3200" b="1" dirty="0">
                <a:solidFill>
                  <a:srgbClr val="0070C0"/>
                </a:solidFill>
              </a:rPr>
              <a:t>Review the basic needs of a wife. </a:t>
            </a:r>
          </a:p>
          <a:p>
            <a:endParaRPr lang="en-US" sz="3200" b="1" dirty="0">
              <a:solidFill>
                <a:srgbClr val="0070C0"/>
              </a:solidFill>
            </a:endParaRPr>
          </a:p>
          <a:p>
            <a:pPr marL="342900" indent="-342900">
              <a:buFont typeface="Arial" panose="020B0604020202020204" pitchFamily="34" charset="0"/>
              <a:buChar char="•"/>
            </a:pPr>
            <a:r>
              <a:rPr lang="en-US" sz="3200" b="1" dirty="0">
                <a:solidFill>
                  <a:srgbClr val="0070C0"/>
                </a:solidFill>
              </a:rPr>
              <a:t>Discuss which basic need is hardest for husbands to consistently meet.</a:t>
            </a:r>
          </a:p>
          <a:p>
            <a:endParaRPr lang="en-US" sz="3200" b="1" dirty="0">
              <a:solidFill>
                <a:srgbClr val="0070C0"/>
              </a:solidFill>
            </a:endParaRPr>
          </a:p>
          <a:p>
            <a:pPr marL="342900" indent="-342900">
              <a:buFont typeface="Arial" panose="020B0604020202020204" pitchFamily="34" charset="0"/>
              <a:buChar char="•"/>
            </a:pPr>
            <a:r>
              <a:rPr lang="en-US" sz="3200" b="1" dirty="0">
                <a:solidFill>
                  <a:srgbClr val="0070C0"/>
                </a:solidFill>
              </a:rPr>
              <a:t>Why is it important for the husband to meet these needs?</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3253354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22294" y="2351782"/>
            <a:ext cx="7658100" cy="1077218"/>
          </a:xfrm>
          <a:prstGeom prst="rect">
            <a:avLst/>
          </a:prstGeom>
          <a:noFill/>
        </p:spPr>
        <p:txBody>
          <a:bodyPr wrap="square" rtlCol="0">
            <a:spAutoFit/>
          </a:bodyPr>
          <a:lstStyle/>
          <a:p>
            <a:r>
              <a:rPr lang="en-US" sz="3200" b="1" dirty="0">
                <a:solidFill>
                  <a:srgbClr val="0070C0"/>
                </a:solidFill>
              </a:rPr>
              <a:t>Discuss some practical ways a husband can show honor and respect to his wife.</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330756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85900" y="1387431"/>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495300" y="1941906"/>
            <a:ext cx="8153400"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AutoNum type="arabicPeriod"/>
            </a:pPr>
            <a:r>
              <a:rPr lang="en-US" sz="2000" b="1" dirty="0"/>
              <a:t>Prayerfully consider the following basic needs of a wife. Write your thoughts on those with which you struggle. How could you better resolve those needs?</a:t>
            </a:r>
          </a:p>
          <a:p>
            <a:pPr marL="971550" lvl="1" indent="-514350">
              <a:buFont typeface="Arial" panose="020B0604020202020204" pitchFamily="34" charset="0"/>
              <a:buChar char="•"/>
            </a:pPr>
            <a:r>
              <a:rPr lang="en-US" sz="1600" b="1" dirty="0"/>
              <a:t>Security</a:t>
            </a:r>
          </a:p>
          <a:p>
            <a:pPr marL="971550" lvl="1" indent="-514350">
              <a:buFont typeface="Arial" panose="020B0604020202020204" pitchFamily="34" charset="0"/>
              <a:buChar char="•"/>
            </a:pPr>
            <a:r>
              <a:rPr lang="en-US" sz="1600" b="1" dirty="0"/>
              <a:t>Affection</a:t>
            </a:r>
          </a:p>
          <a:p>
            <a:pPr marL="971550" lvl="1" indent="-514350">
              <a:buFont typeface="Arial" panose="020B0604020202020204" pitchFamily="34" charset="0"/>
              <a:buChar char="•"/>
            </a:pPr>
            <a:r>
              <a:rPr lang="en-US" sz="1600" b="1" dirty="0"/>
              <a:t>Conversation</a:t>
            </a:r>
          </a:p>
          <a:p>
            <a:pPr marL="971550" lvl="1" indent="-514350">
              <a:buFont typeface="Arial" panose="020B0604020202020204" pitchFamily="34" charset="0"/>
              <a:buChar char="•"/>
            </a:pPr>
            <a:r>
              <a:rPr lang="en-US" sz="1600" b="1" dirty="0"/>
              <a:t>Honesty</a:t>
            </a:r>
          </a:p>
          <a:p>
            <a:pPr marL="971550" lvl="1" indent="-514350">
              <a:buFont typeface="Arial" panose="020B0604020202020204" pitchFamily="34" charset="0"/>
              <a:buChar char="•"/>
            </a:pPr>
            <a:r>
              <a:rPr lang="en-US" sz="1600" b="1" dirty="0"/>
              <a:t>Family Commitment</a:t>
            </a:r>
          </a:p>
          <a:p>
            <a:pPr marL="514350" indent="-514350">
              <a:buAutoNum type="arabicPeriod"/>
            </a:pPr>
            <a:endParaRPr lang="en-US" sz="2000" b="1" dirty="0"/>
          </a:p>
          <a:p>
            <a:pPr marL="514350" indent="-514350">
              <a:buAutoNum type="arabicPeriod"/>
            </a:pPr>
            <a:r>
              <a:rPr lang="en-US" sz="2000" b="1" dirty="0"/>
              <a:t>In which one area do you feel you are doing great as a husband? Which area do you need to improve the most? Write your thoughts. Discuss these two questions with your spouse.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spTree>
    <p:extLst>
      <p:ext uri="{BB962C8B-B14F-4D97-AF65-F5344CB8AC3E}">
        <p14:creationId xmlns:p14="http://schemas.microsoft.com/office/powerpoint/2010/main" val="3504003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3048" y="6239256"/>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3" name="Picture 2"/>
          <p:cNvPicPr>
            <a:picLocks noGrp="1" noRot="1" noChangeAspect="1" noMove="1" noResize="1" noEditPoints="1" noAdjustHandles="1" noChangeArrowheads="1" noChangeShapeType="1" noCrop="1"/>
          </p:cNvPicPr>
          <p:nvPr/>
        </p:nvPicPr>
        <p:blipFill>
          <a:blip r:embed="rId3"/>
          <a:stretch>
            <a:fillRect/>
          </a:stretch>
        </p:blipFill>
        <p:spPr>
          <a:xfrm>
            <a:off x="3117756" y="1372949"/>
            <a:ext cx="2962275" cy="45815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57300" y="120568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successful marriage: The husband’s part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209550" y="1911409"/>
            <a:ext cx="87249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AutoNum type="arabicPeriod"/>
            </a:pPr>
            <a:r>
              <a:rPr lang="en-US" sz="2400" b="1" dirty="0">
                <a:solidFill>
                  <a:schemeClr val="accent2"/>
                </a:solidFill>
              </a:rPr>
              <a:t>DESIRE</a:t>
            </a:r>
          </a:p>
          <a:p>
            <a:pPr marL="914400" lvl="1" indent="-457200">
              <a:buFont typeface="+mj-lt"/>
              <a:buAutoNum type="alphaLcPeriod"/>
            </a:pPr>
            <a:r>
              <a:rPr lang="en-US" sz="2400" dirty="0">
                <a:solidFill>
                  <a:schemeClr val="accent2"/>
                </a:solidFill>
              </a:rPr>
              <a:t>To make personal changes</a:t>
            </a:r>
          </a:p>
          <a:p>
            <a:pPr marL="914400" lvl="1" indent="-457200">
              <a:buFont typeface="+mj-lt"/>
              <a:buAutoNum type="alphaLcPeriod"/>
            </a:pPr>
            <a:r>
              <a:rPr lang="en-US" sz="2400" dirty="0">
                <a:solidFill>
                  <a:schemeClr val="accent2"/>
                </a:solidFill>
              </a:rPr>
              <a:t>To accept one’s spouse unconditionally</a:t>
            </a:r>
          </a:p>
          <a:p>
            <a:pPr marL="914400" lvl="1" indent="-457200">
              <a:buFont typeface="+mj-lt"/>
              <a:buAutoNum type="alphaLcPeriod"/>
            </a:pPr>
            <a:r>
              <a:rPr lang="en-US" sz="2400" dirty="0">
                <a:solidFill>
                  <a:schemeClr val="accent2"/>
                </a:solidFill>
              </a:rPr>
              <a:t>To believe God for His best in the relationship</a:t>
            </a:r>
          </a:p>
          <a:p>
            <a:pPr lvl="1"/>
            <a:endParaRPr lang="en-US" sz="2400" dirty="0">
              <a:solidFill>
                <a:schemeClr val="accent2"/>
              </a:solidFill>
            </a:endParaRPr>
          </a:p>
          <a:p>
            <a:pPr lvl="1"/>
            <a:r>
              <a:rPr lang="en-US" sz="2400" dirty="0">
                <a:solidFill>
                  <a:schemeClr val="accent2"/>
                </a:solidFill>
              </a:rPr>
              <a:t>When the commitment is not present, the husband or wife begins to settle for less than God intended. This leads to frustration and unfulfilled lives.</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2050" name="Picture 2" descr="Mountain Climber Wallpapers - Top Free Mountain Climber Backgrounds -  WallpaperAccess"/>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17155" r="28931"/>
          <a:stretch/>
        </p:blipFill>
        <p:spPr bwMode="auto">
          <a:xfrm>
            <a:off x="7172325" y="1790458"/>
            <a:ext cx="1676400" cy="194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36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57300" y="120568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successful marriage: The husband’s part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52400" y="1839286"/>
            <a:ext cx="79248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AutoNum type="arabicPeriod"/>
            </a:pPr>
            <a:r>
              <a:rPr lang="en-US" sz="2400" b="1" dirty="0">
                <a:solidFill>
                  <a:schemeClr val="accent2"/>
                </a:solidFill>
              </a:rPr>
              <a:t>KNOWLEDGE</a:t>
            </a:r>
          </a:p>
          <a:p>
            <a:pPr marL="914400" lvl="1" indent="-457200">
              <a:buFont typeface="+mj-lt"/>
              <a:buAutoNum type="alphaLcPeriod"/>
            </a:pPr>
            <a:r>
              <a:rPr lang="en-US" sz="2400" dirty="0">
                <a:solidFill>
                  <a:schemeClr val="accent2"/>
                </a:solidFill>
              </a:rPr>
              <a:t>Knowing God’s guidelines for the husband and wife</a:t>
            </a:r>
          </a:p>
          <a:p>
            <a:pPr marL="914400" lvl="1" indent="-457200">
              <a:buFont typeface="+mj-lt"/>
              <a:buAutoNum type="alphaLcPeriod"/>
            </a:pPr>
            <a:r>
              <a:rPr lang="en-US" sz="2400" dirty="0">
                <a:solidFill>
                  <a:schemeClr val="accent2"/>
                </a:solidFill>
              </a:rPr>
              <a:t>Plans to implement these guidelines in the relationship</a:t>
            </a:r>
          </a:p>
          <a:p>
            <a:pPr lvl="1"/>
            <a:endParaRPr lang="en-US" sz="1200" dirty="0">
              <a:solidFill>
                <a:schemeClr val="accent2"/>
              </a:solidFill>
            </a:endParaRPr>
          </a:p>
          <a:p>
            <a:pPr lvl="1"/>
            <a:r>
              <a:rPr lang="en-US" sz="2400" dirty="0">
                <a:solidFill>
                  <a:schemeClr val="accent2"/>
                </a:solidFill>
              </a:rPr>
              <a:t>God’s guidelines lay out the roles and responsibilities of both partners. When couples follow these instructions, they strengthen the integrity and stability of their relationship. When they do not follow them the foundation of the relationship begins to crack and </a:t>
            </a:r>
          </a:p>
          <a:p>
            <a:pPr lvl="1"/>
            <a:r>
              <a:rPr lang="en-US" sz="2400" dirty="0">
                <a:solidFill>
                  <a:schemeClr val="accent2"/>
                </a:solidFill>
              </a:rPr>
              <a:t>the house becomes unstable. </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1026" name="Picture 2" descr="How Do I Identify Foundation Problems in My House? | 2-10 HBW"/>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23945" r="13389"/>
          <a:stretch/>
        </p:blipFill>
        <p:spPr bwMode="auto">
          <a:xfrm>
            <a:off x="7239000" y="4372640"/>
            <a:ext cx="1442823" cy="153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31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57300" y="120568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successful marriage: The husband’s part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52400" y="1839286"/>
            <a:ext cx="72390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AutoNum type="arabicPeriod"/>
            </a:pPr>
            <a:r>
              <a:rPr lang="en-US" sz="2400" b="1" dirty="0">
                <a:solidFill>
                  <a:schemeClr val="accent2"/>
                </a:solidFill>
              </a:rPr>
              <a:t>GRACE</a:t>
            </a:r>
          </a:p>
          <a:p>
            <a:pPr marL="914400" lvl="1" indent="-457200">
              <a:buFont typeface="+mj-lt"/>
              <a:buAutoNum type="alphaLcPeriod"/>
            </a:pPr>
            <a:r>
              <a:rPr lang="en-US" sz="2400" dirty="0">
                <a:solidFill>
                  <a:schemeClr val="accent2"/>
                </a:solidFill>
              </a:rPr>
              <a:t>Accepting the undeserved provision of God</a:t>
            </a:r>
          </a:p>
          <a:p>
            <a:pPr marL="914400" lvl="1" indent="-457200">
              <a:buFont typeface="+mj-lt"/>
              <a:buAutoNum type="alphaLcPeriod"/>
            </a:pPr>
            <a:r>
              <a:rPr lang="en-US" sz="2400" dirty="0">
                <a:solidFill>
                  <a:schemeClr val="accent2"/>
                </a:solidFill>
              </a:rPr>
              <a:t>Offering the same to your partner through the strength of the Lord</a:t>
            </a:r>
          </a:p>
          <a:p>
            <a:pPr marL="914400" lvl="1" indent="-457200">
              <a:buFont typeface="+mj-lt"/>
              <a:buAutoNum type="alphaLcPeriod"/>
            </a:pPr>
            <a:endParaRPr lang="en-US" sz="2400" dirty="0">
              <a:solidFill>
                <a:schemeClr val="accent2"/>
              </a:solidFill>
            </a:endParaRPr>
          </a:p>
          <a:p>
            <a:pPr lvl="1"/>
            <a:r>
              <a:rPr lang="en-US" sz="2400" dirty="0">
                <a:solidFill>
                  <a:schemeClr val="accent2"/>
                </a:solidFill>
              </a:rPr>
              <a:t>Apart from God’s power and strength, the follower of Christ will never have the personal and inner resources to fulfill all that God asks of them in the marriage relationship.</a:t>
            </a:r>
          </a:p>
          <a:p>
            <a:pPr marL="914400" lvl="1" indent="-457200">
              <a:buFont typeface="+mj-lt"/>
              <a:buAutoNum type="alphaLcPeriod"/>
            </a:pPr>
            <a:endParaRPr lang="en-US" sz="2400" b="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pic>
        <p:nvPicPr>
          <p:cNvPr id="3074" name="Picture 2" descr="30 Inspiring Quotes about How Amazing God's Grace Is"/>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18292" r="8537"/>
          <a:stretch/>
        </p:blipFill>
        <p:spPr bwMode="auto">
          <a:xfrm>
            <a:off x="7204209" y="1981200"/>
            <a:ext cx="1673091"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8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57300" y="120568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successful marriage: The husband’s part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857250" y="2043762"/>
            <a:ext cx="74295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chemeClr val="accent2"/>
                </a:solidFill>
              </a:rPr>
              <a:t>THEREFORE: When the three requirements of </a:t>
            </a:r>
            <a:r>
              <a:rPr lang="en-US" sz="3600" b="1" i="1" u="sng" dirty="0">
                <a:solidFill>
                  <a:schemeClr val="accent2"/>
                </a:solidFill>
              </a:rPr>
              <a:t>desire</a:t>
            </a:r>
            <a:r>
              <a:rPr lang="en-US" sz="3600" b="1" i="1" dirty="0">
                <a:solidFill>
                  <a:schemeClr val="accent2"/>
                </a:solidFill>
              </a:rPr>
              <a:t>, </a:t>
            </a:r>
            <a:r>
              <a:rPr lang="en-US" sz="3600" b="1" i="1" u="sng" dirty="0">
                <a:solidFill>
                  <a:schemeClr val="accent2"/>
                </a:solidFill>
              </a:rPr>
              <a:t>knowledge</a:t>
            </a:r>
            <a:r>
              <a:rPr lang="en-US" sz="3600" b="1" i="1" dirty="0">
                <a:solidFill>
                  <a:schemeClr val="accent2"/>
                </a:solidFill>
              </a:rPr>
              <a:t>, </a:t>
            </a:r>
            <a:r>
              <a:rPr lang="en-US" sz="3600" b="1" dirty="0">
                <a:solidFill>
                  <a:schemeClr val="accent2"/>
                </a:solidFill>
              </a:rPr>
              <a:t>and</a:t>
            </a:r>
            <a:r>
              <a:rPr lang="en-US" sz="3600" b="1" i="1" dirty="0">
                <a:solidFill>
                  <a:schemeClr val="accent2"/>
                </a:solidFill>
              </a:rPr>
              <a:t> </a:t>
            </a:r>
            <a:r>
              <a:rPr lang="en-US" sz="3600" b="1" i="1" u="sng" dirty="0">
                <a:solidFill>
                  <a:schemeClr val="accent2"/>
                </a:solidFill>
              </a:rPr>
              <a:t>grace</a:t>
            </a:r>
            <a:r>
              <a:rPr lang="en-US" sz="3600" b="1" i="1" dirty="0">
                <a:solidFill>
                  <a:schemeClr val="accent2"/>
                </a:solidFill>
              </a:rPr>
              <a:t> </a:t>
            </a:r>
            <a:r>
              <a:rPr lang="en-US" sz="3600" b="1" dirty="0">
                <a:solidFill>
                  <a:schemeClr val="accent2"/>
                </a:solidFill>
              </a:rPr>
              <a:t>are present within the marriage, God is then able to bring peace, satisfaction and fruitfulness into the life of the husband and wife.</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320903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57300" y="1205683"/>
            <a:ext cx="76200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successful marriage: The husband’s part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857250" y="1776603"/>
            <a:ext cx="74295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chemeClr val="accent2"/>
                </a:solidFill>
              </a:rPr>
              <a:t>The Bible begins with instructions for the man, the husband, because he is called “the head.” </a:t>
            </a:r>
            <a:r>
              <a:rPr lang="en-US" sz="2000" dirty="0">
                <a:solidFill>
                  <a:schemeClr val="accent2"/>
                </a:solidFill>
              </a:rPr>
              <a:t>(1 Corinthians 11:3, Ephesians 5:23) </a:t>
            </a:r>
            <a:r>
              <a:rPr lang="en-US" sz="2200" b="1" dirty="0">
                <a:solidFill>
                  <a:schemeClr val="accent2"/>
                </a:solidFill>
              </a:rPr>
              <a:t>Being “the head” means he is to be responsible, give leadership and provide protection. </a:t>
            </a:r>
          </a:p>
          <a:p>
            <a:endParaRPr lang="en-US" sz="1600" b="1" dirty="0">
              <a:solidFill>
                <a:schemeClr val="accent2"/>
              </a:solidFill>
            </a:endParaRPr>
          </a:p>
          <a:p>
            <a:r>
              <a:rPr lang="en-US" sz="2200" b="1" dirty="0">
                <a:solidFill>
                  <a:schemeClr val="accent2"/>
                </a:solidFill>
              </a:rPr>
              <a:t>God compares a husband’s relationship with his wife to that of Christ and the Church. </a:t>
            </a:r>
            <a:r>
              <a:rPr lang="en-US" sz="2000" dirty="0">
                <a:solidFill>
                  <a:schemeClr val="accent2"/>
                </a:solidFill>
              </a:rPr>
              <a:t>(Ephesians 5:22-33) </a:t>
            </a:r>
            <a:r>
              <a:rPr lang="en-US" sz="2200" b="1" dirty="0">
                <a:solidFill>
                  <a:schemeClr val="accent2"/>
                </a:solidFill>
              </a:rPr>
              <a:t>Believers love Christ because He loved them first </a:t>
            </a:r>
            <a:r>
              <a:rPr lang="en-US" sz="2000" dirty="0">
                <a:solidFill>
                  <a:schemeClr val="accent2"/>
                </a:solidFill>
              </a:rPr>
              <a:t>(1 John 4:19) </a:t>
            </a:r>
            <a:r>
              <a:rPr lang="en-US" sz="2200" b="1" dirty="0">
                <a:solidFill>
                  <a:schemeClr val="accent2"/>
                </a:solidFill>
              </a:rPr>
              <a:t>and initiated this love by dying for our sins. Believers respond by embracing Him as Lord and leader of their life. A husband too should be the initiator of love so that his wife can then respond with returned love and honor for his leadership.</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Guidelines for husbands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00836093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2088</TotalTime>
  <Words>3369</Words>
  <Application>Microsoft Office PowerPoint</Application>
  <PresentationFormat>On-screen Show (4:3)</PresentationFormat>
  <Paragraphs>312</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Franklin Gothic Book</vt:lpstr>
      <vt:lpstr>Franklin Gothic Medium</vt:lpstr>
      <vt:lpstr>Impact</vt:lpstr>
      <vt:lpstr>Wingdings</vt:lpstr>
      <vt:lpstr>Wingdings 2</vt:lpstr>
      <vt:lpstr>Trek</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lpstr>Guidelines for husbands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197</cp:revision>
  <dcterms:created xsi:type="dcterms:W3CDTF">2009-07-22T00:00:56Z</dcterms:created>
  <dcterms:modified xsi:type="dcterms:W3CDTF">2022-06-11T20:34:41Z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