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sldIdLst>
    <p:sldId id="256" r:id="rId2"/>
    <p:sldId id="266" r:id="rId3"/>
    <p:sldId id="265" r:id="rId4"/>
    <p:sldId id="260" r:id="rId5"/>
    <p:sldId id="290" r:id="rId6"/>
    <p:sldId id="320" r:id="rId7"/>
    <p:sldId id="321" r:id="rId8"/>
    <p:sldId id="322" r:id="rId9"/>
    <p:sldId id="323" r:id="rId10"/>
    <p:sldId id="324" r:id="rId11"/>
    <p:sldId id="325" r:id="rId12"/>
    <p:sldId id="305" r:id="rId13"/>
    <p:sldId id="326" r:id="rId14"/>
    <p:sldId id="261" r:id="rId15"/>
    <p:sldId id="327" r:id="rId16"/>
    <p:sldId id="328" r:id="rId17"/>
    <p:sldId id="329" r:id="rId18"/>
    <p:sldId id="330" r:id="rId19"/>
    <p:sldId id="331" r:id="rId20"/>
    <p:sldId id="306" r:id="rId21"/>
    <p:sldId id="332" r:id="rId22"/>
    <p:sldId id="333" r:id="rId23"/>
    <p:sldId id="334" r:id="rId24"/>
    <p:sldId id="307" r:id="rId25"/>
    <p:sldId id="335" r:id="rId26"/>
    <p:sldId id="262" r:id="rId27"/>
    <p:sldId id="336" r:id="rId28"/>
    <p:sldId id="337" r:id="rId29"/>
    <p:sldId id="338" r:id="rId30"/>
    <p:sldId id="339" r:id="rId31"/>
    <p:sldId id="340" r:id="rId32"/>
    <p:sldId id="341" r:id="rId33"/>
    <p:sldId id="342" r:id="rId34"/>
    <p:sldId id="343" r:id="rId35"/>
    <p:sldId id="298" r:id="rId36"/>
    <p:sldId id="344" r:id="rId37"/>
    <p:sldId id="274" r:id="rId38"/>
    <p:sldId id="299" r:id="rId39"/>
    <p:sldId id="318" r:id="rId40"/>
    <p:sldId id="300" r:id="rId41"/>
    <p:sldId id="275"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CF7360-423C-4A28-84A3-CEBBF2C7299D}" v="19" dt="2020-05-18T19:24:43.3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18" autoAdjust="0"/>
  </p:normalViewPr>
  <p:slideViewPr>
    <p:cSldViewPr>
      <p:cViewPr varScale="1">
        <p:scale>
          <a:sx n="105" d="100"/>
          <a:sy n="105" d="100"/>
        </p:scale>
        <p:origin x="179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1315"/>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 Hughes" userId="effa051925f1405f" providerId="LiveId" clId="{F0CF7360-423C-4A28-84A3-CEBBF2C7299D}"/>
    <pc:docChg chg="undo custSel addSld delSld modSld sldOrd">
      <pc:chgData name="Jo Hughes" userId="effa051925f1405f" providerId="LiveId" clId="{F0CF7360-423C-4A28-84A3-CEBBF2C7299D}" dt="2020-05-18T19:25:35.502" v="603" actId="1076"/>
      <pc:docMkLst>
        <pc:docMk/>
      </pc:docMkLst>
      <pc:sldChg chg="modSp mod">
        <pc:chgData name="Jo Hughes" userId="effa051925f1405f" providerId="LiveId" clId="{F0CF7360-423C-4A28-84A3-CEBBF2C7299D}" dt="2020-05-18T16:41:30.588" v="28" actId="20577"/>
        <pc:sldMkLst>
          <pc:docMk/>
          <pc:sldMk cId="0" sldId="257"/>
        </pc:sldMkLst>
        <pc:spChg chg="mod">
          <ac:chgData name="Jo Hughes" userId="effa051925f1405f" providerId="LiveId" clId="{F0CF7360-423C-4A28-84A3-CEBBF2C7299D}" dt="2020-05-18T16:41:30.588" v="28" actId="20577"/>
          <ac:spMkLst>
            <pc:docMk/>
            <pc:sldMk cId="0" sldId="257"/>
            <ac:spMk id="11" creationId="{00000000-0000-0000-0000-000000000000}"/>
          </ac:spMkLst>
        </pc:spChg>
        <pc:picChg chg="mod">
          <ac:chgData name="Jo Hughes" userId="effa051925f1405f" providerId="LiveId" clId="{F0CF7360-423C-4A28-84A3-CEBBF2C7299D}" dt="2020-05-18T16:41:29.922" v="27" actId="1076"/>
          <ac:picMkLst>
            <pc:docMk/>
            <pc:sldMk cId="0" sldId="257"/>
            <ac:picMk id="1026" creationId="{00000000-0000-0000-0000-000000000000}"/>
          </ac:picMkLst>
        </pc:picChg>
      </pc:sldChg>
      <pc:sldChg chg="modSp mod">
        <pc:chgData name="Jo Hughes" userId="effa051925f1405f" providerId="LiveId" clId="{F0CF7360-423C-4A28-84A3-CEBBF2C7299D}" dt="2020-05-18T16:38:50.400" v="8" actId="20577"/>
        <pc:sldMkLst>
          <pc:docMk/>
          <pc:sldMk cId="0" sldId="259"/>
        </pc:sldMkLst>
        <pc:spChg chg="mod">
          <ac:chgData name="Jo Hughes" userId="effa051925f1405f" providerId="LiveId" clId="{F0CF7360-423C-4A28-84A3-CEBBF2C7299D}" dt="2020-05-18T16:38:50.400" v="8" actId="20577"/>
          <ac:spMkLst>
            <pc:docMk/>
            <pc:sldMk cId="0" sldId="259"/>
            <ac:spMk id="16386" creationId="{00000000-0000-0000-0000-000000000000}"/>
          </ac:spMkLst>
        </pc:spChg>
      </pc:sldChg>
      <pc:sldChg chg="modSp mod">
        <pc:chgData name="Jo Hughes" userId="effa051925f1405f" providerId="LiveId" clId="{F0CF7360-423C-4A28-84A3-CEBBF2C7299D}" dt="2020-05-18T16:42:17.490" v="39" actId="20577"/>
        <pc:sldMkLst>
          <pc:docMk/>
          <pc:sldMk cId="0" sldId="260"/>
        </pc:sldMkLst>
        <pc:spChg chg="mod">
          <ac:chgData name="Jo Hughes" userId="effa051925f1405f" providerId="LiveId" clId="{F0CF7360-423C-4A28-84A3-CEBBF2C7299D}" dt="2020-05-18T16:42:16.165" v="37" actId="1076"/>
          <ac:spMkLst>
            <pc:docMk/>
            <pc:sldMk cId="0" sldId="260"/>
            <ac:spMk id="12" creationId="{00000000-0000-0000-0000-000000000000}"/>
          </ac:spMkLst>
        </pc:spChg>
        <pc:spChg chg="mod">
          <ac:chgData name="Jo Hughes" userId="effa051925f1405f" providerId="LiveId" clId="{F0CF7360-423C-4A28-84A3-CEBBF2C7299D}" dt="2020-05-18T16:42:17.490" v="39" actId="20577"/>
          <ac:spMkLst>
            <pc:docMk/>
            <pc:sldMk cId="0" sldId="260"/>
            <ac:spMk id="14" creationId="{00000000-0000-0000-0000-000000000000}"/>
          </ac:spMkLst>
        </pc:spChg>
      </pc:sldChg>
      <pc:sldChg chg="modSp mod">
        <pc:chgData name="Jo Hughes" userId="effa051925f1405f" providerId="LiveId" clId="{F0CF7360-423C-4A28-84A3-CEBBF2C7299D}" dt="2020-05-18T18:43:22.069" v="312" actId="20577"/>
        <pc:sldMkLst>
          <pc:docMk/>
          <pc:sldMk cId="0" sldId="261"/>
        </pc:sldMkLst>
        <pc:graphicFrameChg chg="modGraphic">
          <ac:chgData name="Jo Hughes" userId="effa051925f1405f" providerId="LiveId" clId="{F0CF7360-423C-4A28-84A3-CEBBF2C7299D}" dt="2020-05-18T18:43:22.069" v="312" actId="20577"/>
          <ac:graphicFrameMkLst>
            <pc:docMk/>
            <pc:sldMk cId="0" sldId="261"/>
            <ac:graphicFrameMk id="7" creationId="{00000000-0000-0000-0000-000000000000}"/>
          </ac:graphicFrameMkLst>
        </pc:graphicFrameChg>
      </pc:sldChg>
      <pc:sldChg chg="modSp mod">
        <pc:chgData name="Jo Hughes" userId="effa051925f1405f" providerId="LiveId" clId="{F0CF7360-423C-4A28-84A3-CEBBF2C7299D}" dt="2020-05-18T16:39:04.240" v="11" actId="14734"/>
        <pc:sldMkLst>
          <pc:docMk/>
          <pc:sldMk cId="0" sldId="263"/>
        </pc:sldMkLst>
        <pc:graphicFrameChg chg="modGraphic">
          <ac:chgData name="Jo Hughes" userId="effa051925f1405f" providerId="LiveId" clId="{F0CF7360-423C-4A28-84A3-CEBBF2C7299D}" dt="2020-05-18T16:39:04.240" v="11" actId="14734"/>
          <ac:graphicFrameMkLst>
            <pc:docMk/>
            <pc:sldMk cId="0" sldId="263"/>
            <ac:graphicFrameMk id="9" creationId="{00000000-0000-0000-0000-000000000000}"/>
          </ac:graphicFrameMkLst>
        </pc:graphicFrameChg>
      </pc:sldChg>
      <pc:sldChg chg="modSp mod">
        <pc:chgData name="Jo Hughes" userId="effa051925f1405f" providerId="LiveId" clId="{F0CF7360-423C-4A28-84A3-CEBBF2C7299D}" dt="2020-05-18T19:05:05.272" v="539" actId="20577"/>
        <pc:sldMkLst>
          <pc:docMk/>
          <pc:sldMk cId="0" sldId="264"/>
        </pc:sldMkLst>
        <pc:graphicFrameChg chg="mod modGraphic">
          <ac:chgData name="Jo Hughes" userId="effa051925f1405f" providerId="LiveId" clId="{F0CF7360-423C-4A28-84A3-CEBBF2C7299D}" dt="2020-05-18T19:05:05.272" v="539" actId="20577"/>
          <ac:graphicFrameMkLst>
            <pc:docMk/>
            <pc:sldMk cId="0" sldId="264"/>
            <ac:graphicFrameMk id="7" creationId="{00000000-0000-0000-0000-000000000000}"/>
          </ac:graphicFrameMkLst>
        </pc:graphicFrameChg>
      </pc:sldChg>
      <pc:sldChg chg="modSp add mod ord">
        <pc:chgData name="Jo Hughes" userId="effa051925f1405f" providerId="LiveId" clId="{F0CF7360-423C-4A28-84A3-CEBBF2C7299D}" dt="2020-05-18T18:25:36.815" v="95"/>
        <pc:sldMkLst>
          <pc:docMk/>
          <pc:sldMk cId="1480731593" sldId="265"/>
        </pc:sldMkLst>
        <pc:spChg chg="mod">
          <ac:chgData name="Jo Hughes" userId="effa051925f1405f" providerId="LiveId" clId="{F0CF7360-423C-4A28-84A3-CEBBF2C7299D}" dt="2020-05-18T18:24:03.879" v="90" actId="20577"/>
          <ac:spMkLst>
            <pc:docMk/>
            <pc:sldMk cId="1480731593" sldId="265"/>
            <ac:spMk id="12" creationId="{00000000-0000-0000-0000-000000000000}"/>
          </ac:spMkLst>
        </pc:spChg>
        <pc:spChg chg="mod">
          <ac:chgData name="Jo Hughes" userId="effa051925f1405f" providerId="LiveId" clId="{F0CF7360-423C-4A28-84A3-CEBBF2C7299D}" dt="2020-05-18T18:25:04.363" v="93" actId="20577"/>
          <ac:spMkLst>
            <pc:docMk/>
            <pc:sldMk cId="1480731593" sldId="265"/>
            <ac:spMk id="14" creationId="{00000000-0000-0000-0000-000000000000}"/>
          </ac:spMkLst>
        </pc:spChg>
      </pc:sldChg>
      <pc:sldChg chg="modSp add del mod">
        <pc:chgData name="Jo Hughes" userId="effa051925f1405f" providerId="LiveId" clId="{F0CF7360-423C-4A28-84A3-CEBBF2C7299D}" dt="2020-05-18T16:39:24.130" v="15" actId="2696"/>
        <pc:sldMkLst>
          <pc:docMk/>
          <pc:sldMk cId="2835197464" sldId="265"/>
        </pc:sldMkLst>
        <pc:graphicFrameChg chg="modGraphic">
          <ac:chgData name="Jo Hughes" userId="effa051925f1405f" providerId="LiveId" clId="{F0CF7360-423C-4A28-84A3-CEBBF2C7299D}" dt="2020-05-18T16:38:50.975" v="9" actId="20577"/>
          <ac:graphicFrameMkLst>
            <pc:docMk/>
            <pc:sldMk cId="2835197464" sldId="265"/>
            <ac:graphicFrameMk id="7" creationId="{00000000-0000-0000-0000-000000000000}"/>
          </ac:graphicFrameMkLst>
        </pc:graphicFrameChg>
      </pc:sldChg>
      <pc:sldChg chg="modSp add mod">
        <pc:chgData name="Jo Hughes" userId="effa051925f1405f" providerId="LiveId" clId="{F0CF7360-423C-4A28-84A3-CEBBF2C7299D}" dt="2020-05-18T18:41:27.060" v="306" actId="20577"/>
        <pc:sldMkLst>
          <pc:docMk/>
          <pc:sldMk cId="2501650710" sldId="266"/>
        </pc:sldMkLst>
        <pc:spChg chg="mod">
          <ac:chgData name="Jo Hughes" userId="effa051925f1405f" providerId="LiveId" clId="{F0CF7360-423C-4A28-84A3-CEBBF2C7299D}" dt="2020-05-18T18:27:52.852" v="136" actId="20577"/>
          <ac:spMkLst>
            <pc:docMk/>
            <pc:sldMk cId="2501650710" sldId="266"/>
            <ac:spMk id="12" creationId="{00000000-0000-0000-0000-000000000000}"/>
          </ac:spMkLst>
        </pc:spChg>
        <pc:spChg chg="mod">
          <ac:chgData name="Jo Hughes" userId="effa051925f1405f" providerId="LiveId" clId="{F0CF7360-423C-4A28-84A3-CEBBF2C7299D}" dt="2020-05-18T18:41:27.060" v="306" actId="20577"/>
          <ac:spMkLst>
            <pc:docMk/>
            <pc:sldMk cId="2501650710" sldId="266"/>
            <ac:spMk id="14" creationId="{00000000-0000-0000-0000-000000000000}"/>
          </ac:spMkLst>
        </pc:spChg>
      </pc:sldChg>
      <pc:sldChg chg="modSp add del mod ord">
        <pc:chgData name="Jo Hughes" userId="effa051925f1405f" providerId="LiveId" clId="{F0CF7360-423C-4A28-84A3-CEBBF2C7299D}" dt="2020-05-18T16:42:42.800" v="41" actId="2696"/>
        <pc:sldMkLst>
          <pc:docMk/>
          <pc:sldMk cId="3177704985" sldId="266"/>
        </pc:sldMkLst>
        <pc:spChg chg="mod">
          <ac:chgData name="Jo Hughes" userId="effa051925f1405f" providerId="LiveId" clId="{F0CF7360-423C-4A28-84A3-CEBBF2C7299D}" dt="2020-05-18T16:42:18.152" v="40" actId="14100"/>
          <ac:spMkLst>
            <pc:docMk/>
            <pc:sldMk cId="3177704985" sldId="266"/>
            <ac:spMk id="16386" creationId="{00000000-0000-0000-0000-000000000000}"/>
          </ac:spMkLst>
        </pc:spChg>
      </pc:sldChg>
      <pc:sldChg chg="modSp add del mod ord">
        <pc:chgData name="Jo Hughes" userId="effa051925f1405f" providerId="LiveId" clId="{F0CF7360-423C-4A28-84A3-CEBBF2C7299D}" dt="2020-05-18T18:53:10.295" v="451" actId="2696"/>
        <pc:sldMkLst>
          <pc:docMk/>
          <pc:sldMk cId="979227814" sldId="267"/>
        </pc:sldMkLst>
        <pc:spChg chg="mod">
          <ac:chgData name="Jo Hughes" userId="effa051925f1405f" providerId="LiveId" clId="{F0CF7360-423C-4A28-84A3-CEBBF2C7299D}" dt="2020-05-18T18:51:33.904" v="446" actId="404"/>
          <ac:spMkLst>
            <pc:docMk/>
            <pc:sldMk cId="979227814" sldId="267"/>
            <ac:spMk id="12" creationId="{00000000-0000-0000-0000-000000000000}"/>
          </ac:spMkLst>
        </pc:spChg>
        <pc:spChg chg="mod">
          <ac:chgData name="Jo Hughes" userId="effa051925f1405f" providerId="LiveId" clId="{F0CF7360-423C-4A28-84A3-CEBBF2C7299D}" dt="2020-05-18T18:52:14.563" v="448" actId="1076"/>
          <ac:spMkLst>
            <pc:docMk/>
            <pc:sldMk cId="979227814" sldId="267"/>
            <ac:spMk id="14" creationId="{00000000-0000-0000-0000-000000000000}"/>
          </ac:spMkLst>
        </pc:spChg>
        <pc:picChg chg="mod">
          <ac:chgData name="Jo Hughes" userId="effa051925f1405f" providerId="LiveId" clId="{F0CF7360-423C-4A28-84A3-CEBBF2C7299D}" dt="2020-05-18T18:52:27.978" v="449" actId="1076"/>
          <ac:picMkLst>
            <pc:docMk/>
            <pc:sldMk cId="979227814" sldId="267"/>
            <ac:picMk id="6" creationId="{00000000-0000-0000-0000-000000000000}"/>
          </ac:picMkLst>
        </pc:picChg>
      </pc:sldChg>
      <pc:sldChg chg="add del">
        <pc:chgData name="Jo Hughes" userId="effa051925f1405f" providerId="LiveId" clId="{F0CF7360-423C-4A28-84A3-CEBBF2C7299D}" dt="2020-05-18T16:42:15.149" v="35"/>
        <pc:sldMkLst>
          <pc:docMk/>
          <pc:sldMk cId="2413404428" sldId="267"/>
        </pc:sldMkLst>
      </pc:sldChg>
      <pc:sldChg chg="modSp add del mod">
        <pc:chgData name="Jo Hughes" userId="effa051925f1405f" providerId="LiveId" clId="{F0CF7360-423C-4A28-84A3-CEBBF2C7299D}" dt="2020-05-18T19:07:30.115" v="547" actId="2696"/>
        <pc:sldMkLst>
          <pc:docMk/>
          <pc:sldMk cId="1343107191" sldId="268"/>
        </pc:sldMkLst>
        <pc:spChg chg="mod">
          <ac:chgData name="Jo Hughes" userId="effa051925f1405f" providerId="LiveId" clId="{F0CF7360-423C-4A28-84A3-CEBBF2C7299D}" dt="2020-05-18T19:06:42.350" v="542" actId="1076"/>
          <ac:spMkLst>
            <pc:docMk/>
            <pc:sldMk cId="1343107191" sldId="268"/>
            <ac:spMk id="12" creationId="{00000000-0000-0000-0000-000000000000}"/>
          </ac:spMkLst>
        </pc:spChg>
        <pc:spChg chg="mod">
          <ac:chgData name="Jo Hughes" userId="effa051925f1405f" providerId="LiveId" clId="{F0CF7360-423C-4A28-84A3-CEBBF2C7299D}" dt="2020-05-18T19:07:08.483" v="545" actId="14100"/>
          <ac:spMkLst>
            <pc:docMk/>
            <pc:sldMk cId="1343107191" sldId="268"/>
            <ac:spMk id="14" creationId="{00000000-0000-0000-0000-000000000000}"/>
          </ac:spMkLst>
        </pc:spChg>
      </pc:sldChg>
      <pc:sldChg chg="add">
        <pc:chgData name="Jo Hughes" userId="effa051925f1405f" providerId="LiveId" clId="{F0CF7360-423C-4A28-84A3-CEBBF2C7299D}" dt="2020-05-18T19:06:24.049" v="540"/>
        <pc:sldMkLst>
          <pc:docMk/>
          <pc:sldMk cId="3504003213" sldId="269"/>
        </pc:sldMkLst>
      </pc:sldChg>
      <pc:sldChg chg="modSp add mod ord">
        <pc:chgData name="Jo Hughes" userId="effa051925f1405f" providerId="LiveId" clId="{F0CF7360-423C-4A28-84A3-CEBBF2C7299D}" dt="2020-05-18T19:08:44.868" v="576" actId="20577"/>
        <pc:sldMkLst>
          <pc:docMk/>
          <pc:sldMk cId="0" sldId="274"/>
        </pc:sldMkLst>
        <pc:spChg chg="mod">
          <ac:chgData name="Jo Hughes" userId="effa051925f1405f" providerId="LiveId" clId="{F0CF7360-423C-4A28-84A3-CEBBF2C7299D}" dt="2020-05-18T19:08:44.868" v="576" actId="20577"/>
          <ac:spMkLst>
            <pc:docMk/>
            <pc:sldMk cId="0" sldId="274"/>
            <ac:spMk id="11" creationId="{00000000-0000-0000-0000-000000000000}"/>
          </ac:spMkLst>
        </pc:spChg>
        <pc:grpChg chg="mod">
          <ac:chgData name="Jo Hughes" userId="effa051925f1405f" providerId="LiveId" clId="{F0CF7360-423C-4A28-84A3-CEBBF2C7299D}" dt="2020-05-18T19:08:12.846" v="551" actId="1076"/>
          <ac:grpSpMkLst>
            <pc:docMk/>
            <pc:sldMk cId="0" sldId="274"/>
            <ac:grpSpMk id="15" creationId="{00000000-0000-0000-0000-000000000000}"/>
          </ac:grpSpMkLst>
        </pc:grpChg>
      </pc:sldChg>
      <pc:sldChg chg="modSp mod ord">
        <pc:chgData name="Jo Hughes" userId="effa051925f1405f" providerId="LiveId" clId="{F0CF7360-423C-4A28-84A3-CEBBF2C7299D}" dt="2020-05-18T19:25:35.502" v="603" actId="1076"/>
        <pc:sldMkLst>
          <pc:docMk/>
          <pc:sldMk cId="0" sldId="275"/>
        </pc:sldMkLst>
        <pc:spChg chg="mod">
          <ac:chgData name="Jo Hughes" userId="effa051925f1405f" providerId="LiveId" clId="{F0CF7360-423C-4A28-84A3-CEBBF2C7299D}" dt="2020-05-18T19:25:35.502" v="603" actId="1076"/>
          <ac:spMkLst>
            <pc:docMk/>
            <pc:sldMk cId="0" sldId="275"/>
            <ac:spMk id="4"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fld id="{7CB97365-EBCA-4027-87D5-99FC1D4DF0BB}" type="datetimeFigureOut">
              <a:rPr lang="en-US" smtClean="0"/>
              <a:pPr/>
              <a:t>6/11/2022</a:t>
            </a:fld>
            <a:endParaRPr lang="en-US"/>
          </a:p>
        </p:txBody>
      </p:sp>
      <p:sp>
        <p:nvSpPr>
          <p:cNvPr id="2" name="Footer Placeholder 1"/>
          <p:cNvSpPr>
            <a:spLocks noGrp="1"/>
          </p:cNvSpPr>
          <p:nvPr>
            <p:ph type="ftr" sz="quarter" idx="11"/>
          </p:nvPr>
        </p:nvSpPr>
        <p:spPr/>
        <p:txBody>
          <a:bodyPr/>
          <a:lstStyle/>
          <a:p>
            <a:endParaRPr kumimoji="0" lang="en-US"/>
          </a:p>
        </p:txBody>
      </p:sp>
      <p:sp>
        <p:nvSpPr>
          <p:cNvPr id="15" name="Slide Number Placeholder 14"/>
          <p:cNvSpPr>
            <a:spLocks noGrp="1"/>
          </p:cNvSpPr>
          <p:nvPr>
            <p:ph type="sldNum" sz="quarter" idx="12"/>
          </p:nvPr>
        </p:nvSpPr>
        <p:spPr>
          <a:xfrm>
            <a:off x="8229600" y="6473952"/>
            <a:ext cx="758952" cy="246888"/>
          </a:xfrm>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6/11/2022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6/11/2022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7CB97365-EBCA-4027-87D5-99FC1D4DF0BB}" type="datetimeFigureOut">
              <a:rPr lang="en-US" smtClean="0"/>
              <a:pPr/>
              <a:t>6/11/2022</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9CFA1C66-7F35-4C2B-A149-4061A2BD34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fld id="{7CB97365-EBCA-4027-87D5-99FC1D4DF0BB}" type="datetimeFigureOut">
              <a:rPr lang="en-US" smtClean="0"/>
              <a:pPr/>
              <a:t>6/11/2022</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9CFA1C66-7F35-4C2B-A149-4061A2BD3423}"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fld id="{7CB97365-EBCA-4027-87D5-99FC1D4DF0BB}" type="datetimeFigureOut">
              <a:rPr lang="en-US" smtClean="0"/>
              <a:pPr/>
              <a:t>6/11/2022</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fld id="{7CB97365-EBCA-4027-87D5-99FC1D4DF0BB}" type="datetimeFigureOut">
              <a:rPr lang="en-US" smtClean="0"/>
              <a:pPr/>
              <a:t>6/11/2022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9CFA1C66-7F35-4C2B-A149-4061A2BD3423}"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fld id="{7CB97365-EBCA-4027-87D5-99FC1D4DF0BB}" type="datetimeFigureOut">
              <a:rPr lang="en-US" smtClean="0"/>
              <a:pPr/>
              <a:t>6/11/2022</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CB97365-EBCA-4027-87D5-99FC1D4DF0BB}" type="datetimeFigureOut">
              <a:rPr lang="en-US" smtClean="0"/>
              <a:pPr/>
              <a:t>6/11/2022</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7CB97365-EBCA-4027-87D5-99FC1D4DF0BB}" type="datetimeFigureOut">
              <a:rPr lang="en-US" smtClean="0"/>
              <a:pPr/>
              <a:t>6/11/2022</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fld id="{7CB97365-EBCA-4027-87D5-99FC1D4DF0BB}" type="datetimeFigureOut">
              <a:rPr lang="en-US" smtClean="0"/>
              <a:pPr/>
              <a:t>6/11/2022</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9CFA1C66-7F35-4C2B-A149-4061A2BD3423}"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CB97365-EBCA-4027-87D5-99FC1D4DF0BB}" type="datetimeFigureOut">
              <a:rPr lang="en-US" smtClean="0"/>
              <a:pPr/>
              <a:t>6/11/2022</a:t>
            </a:fld>
            <a:endParaRPr lang="en-US">
              <a:solidFill>
                <a:schemeClr val="tx1">
                  <a:shade val="50000"/>
                </a:scheme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9CFA1C66-7F35-4C2B-A149-4061A2BD3423}"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dirty="0"/>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hyperlink" Target="https://freepngimg.com/png/15984-key-png-images"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2.wdp"/><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28.png"/><Relationship Id="rId5" Type="http://schemas.microsoft.com/office/2007/relationships/hdphoto" Target="../media/hdphoto1.wdp"/><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2.wdp"/><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28.png"/><Relationship Id="rId5" Type="http://schemas.microsoft.com/office/2007/relationships/hdphoto" Target="../media/hdphoto1.wdp"/><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3.wdp"/></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Rot="1" noMove="1" noResize="1" noEditPoints="1" noAdjustHandles="1" noChangeArrowheads="1" noChangeShapeType="1"/>
          </p:cNvSpPr>
          <p:nvPr>
            <p:ph type="ctrTitle"/>
          </p:nvPr>
        </p:nvSpPr>
        <p:spPr>
          <a:xfrm>
            <a:off x="2362200" y="3581401"/>
            <a:ext cx="6172200" cy="1593574"/>
          </a:xfrm>
        </p:spPr>
        <p:txBody>
          <a:bodyPr>
            <a:noAutofit/>
          </a:bodyPr>
          <a:lstStyle/>
          <a:p>
            <a:r>
              <a:rPr lang="en-US" sz="4800" b="1" dirty="0">
                <a:latin typeface="Impact" pitchFamily="34" charset="0"/>
              </a:rPr>
              <a:t>How MARRIAGE works</a:t>
            </a:r>
          </a:p>
        </p:txBody>
      </p:sp>
      <p:pic>
        <p:nvPicPr>
          <p:cNvPr id="7" name="Picture 6"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228600" y="2881312"/>
            <a:ext cx="1858199" cy="2909888"/>
          </a:xfrm>
          <a:prstGeom prst="rect">
            <a:avLst/>
          </a:prstGeom>
        </p:spPr>
      </p:pic>
      <p:sp>
        <p:nvSpPr>
          <p:cNvPr id="8" name="TextBox 7"/>
          <p:cNvSpPr txBox="1">
            <a:spLocks noGrp="1" noRot="1" noMove="1" noResize="1" noEditPoints="1" noAdjustHandles="1" noChangeArrowheads="1" noChangeShapeType="1"/>
          </p:cNvSpPr>
          <p:nvPr/>
        </p:nvSpPr>
        <p:spPr>
          <a:xfrm>
            <a:off x="4114800" y="2438400"/>
            <a:ext cx="251460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600" dirty="0">
                <a:solidFill>
                  <a:schemeClr val="accent6">
                    <a:lumMod val="75000"/>
                  </a:schemeClr>
                </a:solidFill>
                <a:latin typeface="Impact" pitchFamily="34" charset="0"/>
              </a:rPr>
              <a:t>Lesson- 4</a:t>
            </a:r>
          </a:p>
        </p:txBody>
      </p:sp>
      <p:grpSp>
        <p:nvGrpSpPr>
          <p:cNvPr id="11" name="Group 10"/>
          <p:cNvGrpSpPr>
            <a:grpSpLocks noGrp="1" noUngrp="1" noRot="1" noMove="1" noResize="1"/>
          </p:cNvGrpSpPr>
          <p:nvPr/>
        </p:nvGrpSpPr>
        <p:grpSpPr>
          <a:xfrm>
            <a:off x="0" y="0"/>
            <a:ext cx="9144000" cy="1881626"/>
            <a:chOff x="0" y="116274"/>
            <a:chExt cx="9144000" cy="1881626"/>
          </a:xfrm>
        </p:grpSpPr>
        <p:pic>
          <p:nvPicPr>
            <p:cNvPr id="3" name="Picture 2"/>
            <p:cNvPicPr>
              <a:picLocks noGrp="1" noRot="1" noChangeAspect="1" noMove="1" noResize="1" noEditPoints="1" noAdjustHandles="1" noChangeArrowheads="1" noChangeShapeType="1" noCrop="1"/>
            </p:cNvPicPr>
            <p:nvPr/>
          </p:nvPicPr>
          <p:blipFill rotWithShape="1">
            <a:blip r:embed="rId3"/>
            <a:srcRect t="50689"/>
            <a:stretch/>
          </p:blipFill>
          <p:spPr>
            <a:xfrm>
              <a:off x="0" y="381000"/>
              <a:ext cx="9144000" cy="1616900"/>
            </a:xfrm>
            <a:prstGeom prst="rect">
              <a:avLst/>
            </a:prstGeom>
          </p:spPr>
        </p:pic>
        <p:pic>
          <p:nvPicPr>
            <p:cNvPr id="10" name="Picture 9"/>
            <p:cNvPicPr>
              <a:picLocks noGrp="1" noRot="1" noChangeAspect="1" noMove="1" noResize="1" noEditPoints="1" noAdjustHandles="1" noChangeArrowheads="1" noChangeShapeType="1" noCrop="1"/>
            </p:cNvPicPr>
            <p:nvPr/>
          </p:nvPicPr>
          <p:blipFill rotWithShape="1">
            <a:blip r:embed="rId3"/>
            <a:srcRect t="6236" b="61709"/>
            <a:stretch/>
          </p:blipFill>
          <p:spPr>
            <a:xfrm>
              <a:off x="0" y="116274"/>
              <a:ext cx="9144000" cy="1051089"/>
            </a:xfrm>
            <a:prstGeom prst="rect">
              <a:avLst/>
            </a:prstGeom>
          </p:spPr>
        </p:pic>
      </p:grpSp>
      <p:pic>
        <p:nvPicPr>
          <p:cNvPr id="12" name="Picture 11"/>
          <p:cNvPicPr>
            <a:picLocks noGrp="1" noRot="1" noChangeAspect="1" noMove="1" noResize="1" noEditPoints="1" noAdjustHandles="1" noChangeArrowheads="1" noChangeShapeType="1" noCrop="1"/>
          </p:cNvPicPr>
          <p:nvPr/>
        </p:nvPicPr>
        <p:blipFill>
          <a:blip r:embed="rId4"/>
          <a:stretch>
            <a:fillRect/>
          </a:stretch>
        </p:blipFill>
        <p:spPr>
          <a:xfrm>
            <a:off x="0" y="6005512"/>
            <a:ext cx="9144000" cy="85248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2705100" y="1143000"/>
            <a:ext cx="6172200"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2. Mutual Support</a:t>
            </a:r>
            <a:endParaRPr lang="en-US" sz="3200" b="1" u="sng" dirty="0">
              <a:solidFill>
                <a:srgbClr val="0070C0"/>
              </a:solidFill>
              <a:effectLst>
                <a:outerShdw blurRad="38100" dist="38100" dir="2700000" algn="tl">
                  <a:srgbClr val="000000">
                    <a:alpha val="43137"/>
                  </a:srgbClr>
                </a:outerShdw>
              </a:effectLst>
            </a:endParaRPr>
          </a:p>
        </p:txBody>
      </p:sp>
      <p:sp>
        <p:nvSpPr>
          <p:cNvPr id="14" name="TextBox 13"/>
          <p:cNvSpPr txBox="1">
            <a:spLocks noGrp="1" noRot="1" noMove="1" noResize="1" noEditPoints="1" noAdjustHandles="1" noChangeArrowheads="1" noChangeShapeType="1"/>
          </p:cNvSpPr>
          <p:nvPr/>
        </p:nvSpPr>
        <p:spPr>
          <a:xfrm>
            <a:off x="304800" y="1786084"/>
            <a:ext cx="5257800" cy="401648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i="1" dirty="0">
                <a:solidFill>
                  <a:schemeClr val="accent2">
                    <a:lumMod val="50000"/>
                  </a:schemeClr>
                </a:solidFill>
              </a:rPr>
              <a:t>“So, they are no longer two, but one. Therefore, what God has joined together, let man not separate.” (Matthew 19:6)</a:t>
            </a:r>
          </a:p>
          <a:p>
            <a:endParaRPr lang="en-US" sz="2400" dirty="0">
              <a:solidFill>
                <a:schemeClr val="accent2">
                  <a:lumMod val="50000"/>
                </a:schemeClr>
              </a:solidFill>
            </a:endParaRPr>
          </a:p>
          <a:p>
            <a:r>
              <a:rPr lang="en-US" sz="2700" b="1" dirty="0">
                <a:solidFill>
                  <a:schemeClr val="accent2">
                    <a:lumMod val="50000"/>
                  </a:schemeClr>
                </a:solidFill>
              </a:rPr>
              <a:t>The word “</a:t>
            </a:r>
            <a:r>
              <a:rPr lang="en-US" sz="2700" b="1" i="1" dirty="0">
                <a:solidFill>
                  <a:schemeClr val="accent2">
                    <a:lumMod val="50000"/>
                  </a:schemeClr>
                </a:solidFill>
              </a:rPr>
              <a:t>joined</a:t>
            </a:r>
            <a:r>
              <a:rPr lang="en-US" sz="2700" b="1" dirty="0">
                <a:solidFill>
                  <a:schemeClr val="accent2">
                    <a:lumMod val="50000"/>
                  </a:schemeClr>
                </a:solidFill>
              </a:rPr>
              <a:t>” is a word which literally means “</a:t>
            </a:r>
            <a:r>
              <a:rPr lang="en-US" sz="2700" b="1" i="1" dirty="0">
                <a:solidFill>
                  <a:schemeClr val="accent2">
                    <a:lumMod val="50000"/>
                  </a:schemeClr>
                </a:solidFill>
              </a:rPr>
              <a:t>yoked</a:t>
            </a:r>
            <a:r>
              <a:rPr lang="en-US" sz="2700" b="1" dirty="0">
                <a:solidFill>
                  <a:schemeClr val="accent2">
                    <a:lumMod val="50000"/>
                  </a:schemeClr>
                </a:solidFill>
              </a:rPr>
              <a:t>.” The image is of oxen paired together to complete a job with less effort by sharing the load. </a:t>
            </a: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10"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How MARRIAGE works</a:t>
            </a:r>
          </a:p>
        </p:txBody>
      </p:sp>
      <p:pic>
        <p:nvPicPr>
          <p:cNvPr id="6146" name="Picture 2" descr="Oxen Yoke - YouTube"/>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78954" y="2798679"/>
            <a:ext cx="3388846" cy="1906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9659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2705100" y="1143000"/>
            <a:ext cx="6172200"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2. Mutual Support</a:t>
            </a:r>
            <a:endParaRPr lang="en-US" sz="3200" b="1" u="sng" dirty="0">
              <a:solidFill>
                <a:srgbClr val="0070C0"/>
              </a:solidFill>
              <a:effectLst>
                <a:outerShdw blurRad="38100" dist="38100" dir="2700000" algn="tl">
                  <a:srgbClr val="000000">
                    <a:alpha val="43137"/>
                  </a:srgbClr>
                </a:outerShdw>
              </a:effectLst>
            </a:endParaRPr>
          </a:p>
        </p:txBody>
      </p:sp>
      <p:sp>
        <p:nvSpPr>
          <p:cNvPr id="14" name="TextBox 13"/>
          <p:cNvSpPr txBox="1">
            <a:spLocks noGrp="1" noRot="1" noMove="1" noResize="1" noEditPoints="1" noAdjustHandles="1" noChangeArrowheads="1" noChangeShapeType="1"/>
          </p:cNvSpPr>
          <p:nvPr/>
        </p:nvSpPr>
        <p:spPr>
          <a:xfrm>
            <a:off x="304800" y="1786084"/>
            <a:ext cx="8572500" cy="258532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700" dirty="0">
                <a:solidFill>
                  <a:schemeClr val="accent2">
                    <a:lumMod val="50000"/>
                  </a:schemeClr>
                </a:solidFill>
              </a:rPr>
              <a:t>Every couple has a “load” to carry through life. When they are joined together in God, that load is shared by the other. The marriage relationship gives someone to lean on during the challenging seasons of life: stress, children, sickness, tragedy. </a:t>
            </a:r>
            <a:r>
              <a:rPr lang="en-US" sz="2700" b="1" dirty="0">
                <a:solidFill>
                  <a:schemeClr val="accent2">
                    <a:lumMod val="50000"/>
                  </a:schemeClr>
                </a:solidFill>
              </a:rPr>
              <a:t>The blessing of marriage is knowing there will always be someone there you can depend on.</a:t>
            </a: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10"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How MARRIAGE works</a:t>
            </a:r>
          </a:p>
        </p:txBody>
      </p:sp>
      <p:pic>
        <p:nvPicPr>
          <p:cNvPr id="2050" name="Picture 2" descr="These 27 Old Couples Will Remind You What Love Is All About - Lifehack"/>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7441" y="4269925"/>
            <a:ext cx="3027218" cy="1702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193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752600" y="1315575"/>
            <a:ext cx="6172200"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3. Next Generation</a:t>
            </a:r>
            <a:endParaRPr lang="en-US" sz="3200" b="1" u="sng" dirty="0">
              <a:solidFill>
                <a:srgbClr val="0070C0"/>
              </a:solidFill>
              <a:effectLst>
                <a:outerShdw blurRad="38100" dist="38100" dir="2700000" algn="tl">
                  <a:srgbClr val="000000">
                    <a:alpha val="43137"/>
                  </a:srgbClr>
                </a:outerShdw>
              </a:effectLst>
            </a:endParaRPr>
          </a:p>
        </p:txBody>
      </p:sp>
      <p:sp>
        <p:nvSpPr>
          <p:cNvPr id="14" name="TextBox 13"/>
          <p:cNvSpPr txBox="1">
            <a:spLocks noGrp="1" noRot="1" noMove="1" noResize="1" noEditPoints="1" noAdjustHandles="1" noChangeArrowheads="1" noChangeShapeType="1"/>
          </p:cNvSpPr>
          <p:nvPr/>
        </p:nvSpPr>
        <p:spPr>
          <a:xfrm>
            <a:off x="1832264" y="1894002"/>
            <a:ext cx="7010400" cy="310854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i="1" dirty="0"/>
              <a:t>God blessed them and said to then, “Be fruitful and increase in number; fill the earth and subdue it. Rule over the fish of the sea and the birds of the air and over every living creature that moves on the ground.”</a:t>
            </a:r>
          </a:p>
          <a:p>
            <a:endParaRPr lang="en-US" sz="2800" dirty="0">
              <a:solidFill>
                <a:schemeClr val="accent3">
                  <a:lumMod val="50000"/>
                </a:schemeClr>
              </a:solidFill>
            </a:endParaRPr>
          </a:p>
          <a:p>
            <a:r>
              <a:rPr lang="en-US" sz="2800" dirty="0">
                <a:solidFill>
                  <a:schemeClr val="tx1"/>
                </a:solidFill>
              </a:rPr>
              <a:t>Genesis 1:28</a:t>
            </a: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10"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How MARRIAGE works</a:t>
            </a:r>
          </a:p>
        </p:txBody>
      </p:sp>
      <p:pic>
        <p:nvPicPr>
          <p:cNvPr id="7170" name="Picture 2" descr="Texas Department of Family and Protective Services (DFPS)"/>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4200" y="4112208"/>
            <a:ext cx="1780673" cy="178067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t's Been Heartbreaking': 15 Family Members Battle COVID-19 After A Small  Gathering In North Texas | KERA News"/>
          <p:cNvPicPr>
            <a:picLocks noGrp="1" noRot="1" noChangeAspect="1" noMove="1" noResize="1" noEditPoints="1" noAdjustHandles="1" noChangeArrowheads="1" noChangeShapeType="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19600" y="4102774"/>
            <a:ext cx="2386809" cy="1790107"/>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Portrait Family Lying On Grass Countryside Stock Photo (Edit Now) 181241966"/>
          <p:cNvPicPr>
            <a:picLocks noGrp="1" noRot="1" noChangeAspect="1" noMove="1" noResize="1" noEditPoints="1" noAdjustHandles="1" noChangeArrowheads="1" noChangeShapeType="1" noCrop="1"/>
          </p:cNvPicPr>
          <p:nvPr/>
        </p:nvPicPr>
        <p:blipFill rotWithShape="1">
          <a:blip r:embed="rId6">
            <a:extLst>
              <a:ext uri="{28A0092B-C50C-407E-A947-70E740481C1C}">
                <a14:useLocalDpi xmlns:a14="http://schemas.microsoft.com/office/drawing/2010/main" val="0"/>
              </a:ext>
            </a:extLst>
          </a:blip>
          <a:srcRect b="8847"/>
          <a:stretch/>
        </p:blipFill>
        <p:spPr bwMode="auto">
          <a:xfrm>
            <a:off x="120543" y="3461833"/>
            <a:ext cx="1647825" cy="2431048"/>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The Psychodynamic Perspective | Noba"/>
          <p:cNvPicPr>
            <a:picLocks noGrp="1" noRot="1" noChangeAspect="1" noMove="1" noResize="1" noEditPoints="1" noAdjustHandles="1" noChangeArrowheads="1" noChangeShapeType="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775" y="1853812"/>
            <a:ext cx="1647825" cy="1548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7227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752600" y="1315575"/>
            <a:ext cx="6172200"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3. Next Generation</a:t>
            </a:r>
            <a:endParaRPr lang="en-US" sz="3200" b="1" u="sng" dirty="0">
              <a:solidFill>
                <a:srgbClr val="0070C0"/>
              </a:solidFill>
              <a:effectLst>
                <a:outerShdw blurRad="38100" dist="38100" dir="2700000" algn="tl">
                  <a:srgbClr val="000000">
                    <a:alpha val="43137"/>
                  </a:srgbClr>
                </a:outerShdw>
              </a:effectLst>
            </a:endParaRPr>
          </a:p>
        </p:txBody>
      </p:sp>
      <p:sp>
        <p:nvSpPr>
          <p:cNvPr id="14" name="TextBox 13"/>
          <p:cNvSpPr txBox="1">
            <a:spLocks noGrp="1" noRot="1" noMove="1" noResize="1" noEditPoints="1" noAdjustHandles="1" noChangeArrowheads="1" noChangeShapeType="1"/>
          </p:cNvSpPr>
          <p:nvPr/>
        </p:nvSpPr>
        <p:spPr>
          <a:xfrm>
            <a:off x="1832264" y="1894002"/>
            <a:ext cx="7010400" cy="35394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dirty="0">
                <a:solidFill>
                  <a:schemeClr val="accent6">
                    <a:lumMod val="50000"/>
                  </a:schemeClr>
                </a:solidFill>
              </a:rPr>
              <a:t>One purpose for marriage is children. As those who love God, the couple has the privilege of leading their children to Christ. Parents are to establish the truth of God’s word into their children so they can grow to know God and become responsible godly adults. The Bible contains specific instructions for parents. </a:t>
            </a: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10"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How MARRIAGE works</a:t>
            </a:r>
          </a:p>
        </p:txBody>
      </p:sp>
      <p:pic>
        <p:nvPicPr>
          <p:cNvPr id="9218" name="Picture 2" descr="Church family Royalty Free Vector Image - VectorStock"/>
          <p:cNvPicPr>
            <a:picLocks noGrp="1" noRot="1" noChangeAspect="1" noMove="1" noResize="1" noEditPoints="1" noAdjustHandles="1" noChangeArrowheads="1" noChangeShapeType="1" noCrop="1"/>
          </p:cNvPicPr>
          <p:nvPr/>
        </p:nvPicPr>
        <p:blipFill rotWithShape="1">
          <a:blip r:embed="rId4" cstate="print">
            <a:extLst>
              <a:ext uri="{28A0092B-C50C-407E-A947-70E740481C1C}">
                <a14:useLocalDpi xmlns:a14="http://schemas.microsoft.com/office/drawing/2010/main" val="0"/>
              </a:ext>
            </a:extLst>
          </a:blip>
          <a:srcRect l="5821" r="8209" b="6370"/>
          <a:stretch/>
        </p:blipFill>
        <p:spPr bwMode="auto">
          <a:xfrm>
            <a:off x="84731" y="2746465"/>
            <a:ext cx="1707701" cy="2010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812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graphicFrame>
        <p:nvGraphicFramePr>
          <p:cNvPr id="7" name="Table 6"/>
          <p:cNvGraphicFramePr>
            <a:graphicFrameLocks noGrp="1" noDrilldown="1" noMove="1" noResize="1"/>
          </p:cNvGraphicFramePr>
          <p:nvPr>
            <p:extLst>
              <p:ext uri="{D42A27DB-BD31-4B8C-83A1-F6EECF244321}">
                <p14:modId xmlns:p14="http://schemas.microsoft.com/office/powerpoint/2010/main" val="762226100"/>
              </p:ext>
            </p:extLst>
          </p:nvPr>
        </p:nvGraphicFramePr>
        <p:xfrm>
          <a:off x="419100" y="1676400"/>
          <a:ext cx="8305800" cy="4145280"/>
        </p:xfrm>
        <a:graphic>
          <a:graphicData uri="http://schemas.openxmlformats.org/drawingml/2006/table">
            <a:tbl>
              <a:tblPr firstRow="1" bandRow="1">
                <a:tableStyleId>{93296810-A885-4BE3-A3E7-6D5BEEA58F35}</a:tableStyleId>
              </a:tblPr>
              <a:tblGrid>
                <a:gridCol w="8305800">
                  <a:extLst>
                    <a:ext uri="{9D8B030D-6E8A-4147-A177-3AD203B41FA5}">
                      <a16:colId xmlns:a16="http://schemas.microsoft.com/office/drawing/2014/main" val="20000"/>
                    </a:ext>
                  </a:extLst>
                </a:gridCol>
              </a:tblGrid>
              <a:tr h="4572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effectLst/>
                        </a:rPr>
                        <a:t>Instructions</a:t>
                      </a:r>
                      <a:r>
                        <a:rPr lang="en-US" sz="2800" baseline="0" dirty="0">
                          <a:solidFill>
                            <a:schemeClr val="tx1"/>
                          </a:solidFill>
                          <a:effectLst/>
                        </a:rPr>
                        <a:t> for parents concerning children</a:t>
                      </a:r>
                      <a:endParaRPr lang="en-US" sz="2800" dirty="0">
                        <a:solidFill>
                          <a:schemeClr val="tx1"/>
                        </a:solidFill>
                        <a:effectLst/>
                      </a:endParaRPr>
                    </a:p>
                  </a:txBody>
                  <a:tcPr marT="182880" marB="0" anchor="ctr">
                    <a:solidFill>
                      <a:schemeClr val="accent2">
                        <a:lumMod val="60000"/>
                        <a:lumOff val="40000"/>
                      </a:schemeClr>
                    </a:solidFill>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effectLst/>
                        </a:rPr>
                        <a:t>Fathers, do not exasperate your children; instead,</a:t>
                      </a:r>
                      <a:r>
                        <a:rPr lang="en-US" sz="1600" b="0" baseline="0" dirty="0">
                          <a:solidFill>
                            <a:schemeClr val="tx1"/>
                          </a:solidFill>
                          <a:effectLst/>
                        </a:rPr>
                        <a:t> bring them up in the training and instruction of the Lord. (</a:t>
                      </a:r>
                      <a:r>
                        <a:rPr lang="en-US" sz="1600" b="0" dirty="0">
                          <a:solidFill>
                            <a:schemeClr val="tx1"/>
                          </a:solidFill>
                          <a:effectLst/>
                        </a:rPr>
                        <a:t>Ephesians</a:t>
                      </a:r>
                      <a:r>
                        <a:rPr lang="en-US" sz="1600" b="0" baseline="0" dirty="0">
                          <a:solidFill>
                            <a:schemeClr val="tx1"/>
                          </a:solidFill>
                          <a:effectLst/>
                        </a:rPr>
                        <a:t> 6:4)</a:t>
                      </a:r>
                      <a:endParaRPr lang="en-US" sz="1600" b="0" dirty="0">
                        <a:solidFill>
                          <a:schemeClr val="tx1"/>
                        </a:solidFill>
                        <a:effectLst/>
                      </a:endParaRPr>
                    </a:p>
                  </a:txBody>
                  <a:tcPr marB="91440" anchor="ctr">
                    <a:solidFill>
                      <a:schemeClr val="accent3">
                        <a:lumMod val="20000"/>
                        <a:lumOff val="80000"/>
                      </a:schemeClr>
                    </a:solidFill>
                  </a:tcPr>
                </a:tc>
                <a:extLst>
                  <a:ext uri="{0D108BD9-81ED-4DB2-BD59-A6C34878D82A}">
                    <a16:rowId xmlns:a16="http://schemas.microsoft.com/office/drawing/2014/main" val="10001"/>
                  </a:ext>
                </a:extLst>
              </a:tr>
              <a:tr h="12039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a:t>He decreed statutes</a:t>
                      </a:r>
                      <a:r>
                        <a:rPr lang="en-US" sz="1600" b="0" baseline="0" dirty="0"/>
                        <a:t> for Jacob and established the law in Israel, which he commanded our forefathers to teach their children, so the next generation would know them even the children yet to be born and they in turn would tell their children. Then they would put their trust in the God and would not forget his deed but would keep his commands. (Psalm 78: 5-7)</a:t>
                      </a:r>
                      <a:endParaRPr lang="en-US" sz="1600" b="0" dirty="0"/>
                    </a:p>
                  </a:txBody>
                  <a:tcPr marT="91440">
                    <a:solidFill>
                      <a:schemeClr val="accent2">
                        <a:lumMod val="40000"/>
                        <a:lumOff val="60000"/>
                      </a:schemeClr>
                    </a:solidFill>
                  </a:tcPr>
                </a:tc>
                <a:extLst>
                  <a:ext uri="{0D108BD9-81ED-4DB2-BD59-A6C34878D82A}">
                    <a16:rowId xmlns:a16="http://schemas.microsoft.com/office/drawing/2014/main" val="10002"/>
                  </a:ext>
                </a:extLst>
              </a:tr>
              <a:tr h="990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a:t>These commandments</a:t>
                      </a:r>
                      <a:r>
                        <a:rPr lang="en-US" sz="1600" b="0" baseline="0" dirty="0"/>
                        <a:t> that I give you today are to be on your hearts. Impress them on your children. Talk about them when you sit at home and when you walk along the road, when you lie down and when you get up. (Deuteronomy 6: 6-7)</a:t>
                      </a:r>
                      <a:endParaRPr lang="en-US" sz="1600" b="0" dirty="0"/>
                    </a:p>
                  </a:txBody>
                  <a:tcPr marT="182880">
                    <a:solidFill>
                      <a:schemeClr val="accent2">
                        <a:lumMod val="20000"/>
                        <a:lumOff val="80000"/>
                      </a:schemeClr>
                    </a:solidFill>
                  </a:tcPr>
                </a:tc>
                <a:extLst>
                  <a:ext uri="{0D108BD9-81ED-4DB2-BD59-A6C34878D82A}">
                    <a16:rowId xmlns:a16="http://schemas.microsoft.com/office/drawing/2014/main" val="10003"/>
                  </a:ext>
                </a:extLst>
              </a:tr>
              <a:tr h="502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a:t>Start children off on</a:t>
                      </a:r>
                      <a:r>
                        <a:rPr lang="en-US" sz="1600" b="0" baseline="0" dirty="0"/>
                        <a:t> the way they should go, and even when they are old they will not turn from it. (Proverbs 22:6)</a:t>
                      </a:r>
                      <a:endParaRPr lang="en-US" sz="1600" b="0" dirty="0"/>
                    </a:p>
                  </a:txBody>
                  <a:tcPr marT="182880">
                    <a:solidFill>
                      <a:schemeClr val="accent2">
                        <a:lumMod val="40000"/>
                        <a:lumOff val="60000"/>
                      </a:schemeClr>
                    </a:solidFill>
                  </a:tcPr>
                </a:tc>
                <a:extLst>
                  <a:ext uri="{0D108BD9-81ED-4DB2-BD59-A6C34878D82A}">
                    <a16:rowId xmlns:a16="http://schemas.microsoft.com/office/drawing/2014/main" val="3541504739"/>
                  </a:ext>
                </a:extLst>
              </a:tr>
            </a:tbl>
          </a:graphicData>
        </a:graphic>
      </p:graphicFrame>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10"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How MARRIAGE works</a:t>
            </a:r>
          </a:p>
        </p:txBody>
      </p:sp>
      <p:sp>
        <p:nvSpPr>
          <p:cNvPr id="6" name="TextBox 5"/>
          <p:cNvSpPr txBox="1">
            <a:spLocks noGrp="1" noRot="1" noMove="1" noResize="1" noEditPoints="1" noAdjustHandles="1" noChangeArrowheads="1" noChangeShapeType="1"/>
          </p:cNvSpPr>
          <p:nvPr/>
        </p:nvSpPr>
        <p:spPr>
          <a:xfrm>
            <a:off x="1485900" y="1098552"/>
            <a:ext cx="6172200"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3. Next Generation</a:t>
            </a:r>
            <a:endParaRPr lang="en-US" sz="3200" b="1" u="sng" dirty="0">
              <a:solidFill>
                <a:srgbClr val="0070C0"/>
              </a:solidFill>
              <a:effectLst>
                <a:outerShdw blurRad="38100" dist="38100" dir="2700000" algn="tl">
                  <a:srgbClr val="000000">
                    <a:alpha val="43137"/>
                  </a:srgbClr>
                </a:outerShdw>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752600" y="1315575"/>
            <a:ext cx="6172200"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3. Next Generation</a:t>
            </a:r>
            <a:endParaRPr lang="en-US" sz="3200" b="1" u="sng" dirty="0">
              <a:solidFill>
                <a:srgbClr val="0070C0"/>
              </a:solidFill>
              <a:effectLst>
                <a:outerShdw blurRad="38100" dist="38100" dir="2700000" algn="tl">
                  <a:srgbClr val="000000">
                    <a:alpha val="43137"/>
                  </a:srgbClr>
                </a:outerShdw>
              </a:effectLst>
            </a:endParaRPr>
          </a:p>
        </p:txBody>
      </p:sp>
      <p:sp>
        <p:nvSpPr>
          <p:cNvPr id="14" name="TextBox 13"/>
          <p:cNvSpPr txBox="1">
            <a:spLocks noGrp="1" noRot="1" noMove="1" noResize="1" noEditPoints="1" noAdjustHandles="1" noChangeArrowheads="1" noChangeShapeType="1"/>
          </p:cNvSpPr>
          <p:nvPr/>
        </p:nvSpPr>
        <p:spPr>
          <a:xfrm>
            <a:off x="1832264" y="1894002"/>
            <a:ext cx="7010400" cy="34163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dirty="0">
                <a:solidFill>
                  <a:schemeClr val="accent6">
                    <a:lumMod val="50000"/>
                  </a:schemeClr>
                </a:solidFill>
              </a:rPr>
              <a:t>The family is intended to be a training ground for children to learn how to relate with other people. It also helps them make responsible decisions, be educated and learn about life from God’s point of view. </a:t>
            </a: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10"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How MARRIAGE works</a:t>
            </a:r>
          </a:p>
        </p:txBody>
      </p:sp>
      <p:pic>
        <p:nvPicPr>
          <p:cNvPr id="9218" name="Picture 2" descr="Church family Royalty Free Vector Image - VectorStock"/>
          <p:cNvPicPr>
            <a:picLocks noGrp="1" noRot="1" noChangeAspect="1" noMove="1" noResize="1" noEditPoints="1" noAdjustHandles="1" noChangeArrowheads="1" noChangeShapeType="1" noCrop="1"/>
          </p:cNvPicPr>
          <p:nvPr/>
        </p:nvPicPr>
        <p:blipFill rotWithShape="1">
          <a:blip r:embed="rId4" cstate="print">
            <a:extLst>
              <a:ext uri="{28A0092B-C50C-407E-A947-70E740481C1C}">
                <a14:useLocalDpi xmlns:a14="http://schemas.microsoft.com/office/drawing/2010/main" val="0"/>
              </a:ext>
            </a:extLst>
          </a:blip>
          <a:srcRect l="5821" r="8209" b="6370"/>
          <a:stretch/>
        </p:blipFill>
        <p:spPr bwMode="auto">
          <a:xfrm>
            <a:off x="84731" y="2746465"/>
            <a:ext cx="1707701" cy="2010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7810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778577" y="1136073"/>
            <a:ext cx="6172200"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3. Next Generation</a:t>
            </a:r>
            <a:endParaRPr lang="en-US" sz="3200" b="1" u="sng" dirty="0">
              <a:solidFill>
                <a:srgbClr val="0070C0"/>
              </a:solidFill>
              <a:effectLst>
                <a:outerShdw blurRad="38100" dist="38100" dir="2700000" algn="tl">
                  <a:srgbClr val="000000">
                    <a:alpha val="43137"/>
                  </a:srgbClr>
                </a:outerShdw>
              </a:effectLst>
            </a:endParaRPr>
          </a:p>
        </p:txBody>
      </p:sp>
      <p:sp>
        <p:nvSpPr>
          <p:cNvPr id="14" name="TextBox 13"/>
          <p:cNvSpPr txBox="1">
            <a:spLocks noGrp="1" noRot="1" noMove="1" noResize="1" noEditPoints="1" noAdjustHandles="1" noChangeArrowheads="1" noChangeShapeType="1"/>
          </p:cNvSpPr>
          <p:nvPr/>
        </p:nvSpPr>
        <p:spPr>
          <a:xfrm>
            <a:off x="1866900" y="1674299"/>
            <a:ext cx="7010400" cy="415498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a:solidFill>
                  <a:schemeClr val="accent6">
                    <a:lumMod val="50000"/>
                  </a:schemeClr>
                </a:solidFill>
              </a:rPr>
              <a:t>God wants relationship with children and intends for them to be brought into the world within the safety and protection of a home where a husband and wife can care for them.</a:t>
            </a:r>
          </a:p>
          <a:p>
            <a:r>
              <a:rPr lang="en-US" sz="2400" dirty="0">
                <a:solidFill>
                  <a:schemeClr val="accent6">
                    <a:lumMod val="50000"/>
                  </a:schemeClr>
                </a:solidFill>
              </a:rPr>
              <a:t>It is not God’s perfect plan for children to be raised by only one parent, or none. Sometimes this is unavoidable, and God’s grace is able to help sustain the single parent, or orphaned child. </a:t>
            </a:r>
          </a:p>
          <a:p>
            <a:r>
              <a:rPr lang="en-US" sz="2400" b="1" dirty="0">
                <a:solidFill>
                  <a:schemeClr val="accent6">
                    <a:lumMod val="50000"/>
                  </a:schemeClr>
                </a:solidFill>
              </a:rPr>
              <a:t>However, when both a husband and wife share the responsibilities of parenting, children feel the strength, love and support that God intended.</a:t>
            </a: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10"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How MARRIAGE works</a:t>
            </a:r>
          </a:p>
        </p:txBody>
      </p:sp>
      <p:pic>
        <p:nvPicPr>
          <p:cNvPr id="9218" name="Picture 2" descr="Church family Royalty Free Vector Image - VectorStock"/>
          <p:cNvPicPr>
            <a:picLocks noGrp="1" noRot="1" noChangeAspect="1" noMove="1" noResize="1" noEditPoints="1" noAdjustHandles="1" noChangeArrowheads="1" noChangeShapeType="1" noCrop="1"/>
          </p:cNvPicPr>
          <p:nvPr/>
        </p:nvPicPr>
        <p:blipFill rotWithShape="1">
          <a:blip r:embed="rId4" cstate="print">
            <a:extLst>
              <a:ext uri="{28A0092B-C50C-407E-A947-70E740481C1C}">
                <a14:useLocalDpi xmlns:a14="http://schemas.microsoft.com/office/drawing/2010/main" val="0"/>
              </a:ext>
            </a:extLst>
          </a:blip>
          <a:srcRect l="5821" r="8209" b="6370"/>
          <a:stretch/>
        </p:blipFill>
        <p:spPr bwMode="auto">
          <a:xfrm>
            <a:off x="84731" y="2746465"/>
            <a:ext cx="1707701" cy="2010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1468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778577" y="1136073"/>
            <a:ext cx="6172200"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3. Next Generation</a:t>
            </a:r>
            <a:endParaRPr lang="en-US" sz="3200" b="1" u="sng" dirty="0">
              <a:solidFill>
                <a:srgbClr val="0070C0"/>
              </a:solidFill>
              <a:effectLst>
                <a:outerShdw blurRad="38100" dist="38100" dir="2700000" algn="tl">
                  <a:srgbClr val="000000">
                    <a:alpha val="43137"/>
                  </a:srgbClr>
                </a:outerShdw>
              </a:effectLst>
            </a:endParaRP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10"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How MARRIAGE works</a:t>
            </a:r>
          </a:p>
        </p:txBody>
      </p:sp>
      <p:pic>
        <p:nvPicPr>
          <p:cNvPr id="10242" name="Picture 2" descr="Child Health: Facing the future together - BMC Series blog"/>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b="2036"/>
          <a:stretch/>
        </p:blipFill>
        <p:spPr bwMode="auto">
          <a:xfrm>
            <a:off x="939511" y="1788859"/>
            <a:ext cx="7264977" cy="392586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a:spLocks noGrp="1" noRot="1" noMove="1" noResize="1" noEditPoints="1" noAdjustHandles="1" noChangeArrowheads="1" noChangeShapeType="1"/>
          </p:cNvSpPr>
          <p:nvPr/>
        </p:nvSpPr>
        <p:spPr>
          <a:xfrm>
            <a:off x="1616542" y="2366707"/>
            <a:ext cx="5910914" cy="2585323"/>
          </a:xfrm>
          <a:prstGeom prst="rect">
            <a:avLst/>
          </a:prstGeom>
          <a:noFill/>
        </p:spPr>
        <p:txBody>
          <a:bodyPr wrap="none" lIns="91440" tIns="45720" rIns="91440" bIns="45720">
            <a:spAutoFit/>
          </a:bodyPr>
          <a:lstStyle/>
          <a:p>
            <a:pPr algn="ctr"/>
            <a:r>
              <a:rPr lang="en-US" sz="5400" b="1" dirty="0">
                <a:ln w="22225">
                  <a:solidFill>
                    <a:schemeClr val="accent2">
                      <a:lumMod val="75000"/>
                    </a:schemeClr>
                  </a:solidFill>
                  <a:prstDash val="solid"/>
                </a:ln>
                <a:solidFill>
                  <a:schemeClr val="accent1">
                    <a:lumMod val="20000"/>
                    <a:lumOff val="80000"/>
                  </a:schemeClr>
                </a:solidFill>
                <a:effectLst>
                  <a:glow rad="101600">
                    <a:schemeClr val="accent1">
                      <a:satMod val="175000"/>
                      <a:alpha val="40000"/>
                    </a:schemeClr>
                  </a:glow>
                </a:effectLst>
              </a:rPr>
              <a:t>Children are God’s </a:t>
            </a:r>
          </a:p>
          <a:p>
            <a:pPr algn="ctr"/>
            <a:r>
              <a:rPr lang="en-US" sz="5400" b="1" dirty="0">
                <a:ln w="22225">
                  <a:solidFill>
                    <a:schemeClr val="accent2">
                      <a:lumMod val="75000"/>
                    </a:schemeClr>
                  </a:solidFill>
                  <a:prstDash val="solid"/>
                </a:ln>
                <a:solidFill>
                  <a:schemeClr val="accent1">
                    <a:lumMod val="20000"/>
                    <a:lumOff val="80000"/>
                  </a:schemeClr>
                </a:solidFill>
                <a:effectLst>
                  <a:glow rad="101600">
                    <a:schemeClr val="accent1">
                      <a:satMod val="175000"/>
                      <a:alpha val="40000"/>
                    </a:schemeClr>
                  </a:glow>
                </a:effectLst>
              </a:rPr>
              <a:t>future leaders who</a:t>
            </a:r>
          </a:p>
          <a:p>
            <a:pPr algn="ctr"/>
            <a:r>
              <a:rPr lang="en-US" sz="5400" b="1" dirty="0">
                <a:ln w="22225">
                  <a:solidFill>
                    <a:schemeClr val="accent2">
                      <a:lumMod val="75000"/>
                    </a:schemeClr>
                  </a:solidFill>
                  <a:prstDash val="solid"/>
                </a:ln>
                <a:solidFill>
                  <a:schemeClr val="accent1">
                    <a:lumMod val="20000"/>
                    <a:lumOff val="80000"/>
                  </a:schemeClr>
                </a:solidFill>
                <a:effectLst>
                  <a:glow rad="101600">
                    <a:schemeClr val="accent1">
                      <a:satMod val="175000"/>
                      <a:alpha val="40000"/>
                    </a:schemeClr>
                  </a:glow>
                </a:effectLst>
              </a:rPr>
              <a:t>will impact nations.</a:t>
            </a:r>
          </a:p>
        </p:txBody>
      </p:sp>
    </p:spTree>
    <p:extLst>
      <p:ext uri="{BB962C8B-B14F-4D97-AF65-F5344CB8AC3E}">
        <p14:creationId xmlns:p14="http://schemas.microsoft.com/office/powerpoint/2010/main" val="3031587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778577" y="1136073"/>
            <a:ext cx="6172200"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3. Next Generation</a:t>
            </a:r>
            <a:endParaRPr lang="en-US" sz="3200" b="1" u="sng" dirty="0">
              <a:solidFill>
                <a:srgbClr val="0070C0"/>
              </a:solidFill>
              <a:effectLst>
                <a:outerShdw blurRad="38100" dist="38100" dir="2700000" algn="tl">
                  <a:srgbClr val="000000">
                    <a:alpha val="43137"/>
                  </a:srgbClr>
                </a:outerShdw>
              </a:effectLst>
            </a:endParaRPr>
          </a:p>
        </p:txBody>
      </p:sp>
      <p:sp>
        <p:nvSpPr>
          <p:cNvPr id="14" name="TextBox 13"/>
          <p:cNvSpPr txBox="1">
            <a:spLocks noGrp="1" noRot="1" noMove="1" noResize="1" noEditPoints="1" noAdjustHandles="1" noChangeArrowheads="1" noChangeShapeType="1"/>
          </p:cNvSpPr>
          <p:nvPr/>
        </p:nvSpPr>
        <p:spPr>
          <a:xfrm>
            <a:off x="1866900" y="1674299"/>
            <a:ext cx="7010400" cy="378565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i="1" dirty="0">
                <a:solidFill>
                  <a:schemeClr val="accent6">
                    <a:lumMod val="50000"/>
                  </a:schemeClr>
                </a:solidFill>
              </a:rPr>
              <a:t>Sons are a heritage from the LORD, children a reward from him. (Psalm 127:3)</a:t>
            </a:r>
          </a:p>
          <a:p>
            <a:endParaRPr lang="en-US" sz="2400" b="1" dirty="0">
              <a:solidFill>
                <a:schemeClr val="accent6">
                  <a:lumMod val="50000"/>
                </a:schemeClr>
              </a:solidFill>
            </a:endParaRPr>
          </a:p>
          <a:p>
            <a:r>
              <a:rPr lang="en-US" sz="2400" b="1" dirty="0">
                <a:solidFill>
                  <a:schemeClr val="accent6">
                    <a:lumMod val="50000"/>
                  </a:schemeClr>
                </a:solidFill>
              </a:rPr>
              <a:t>Every child is born with a divine destiny.  </a:t>
            </a:r>
            <a:r>
              <a:rPr lang="en-US" sz="2400" dirty="0">
                <a:solidFill>
                  <a:schemeClr val="accent6">
                    <a:lumMod val="50000"/>
                  </a:schemeClr>
                </a:solidFill>
              </a:rPr>
              <a:t>They should not be treated as a burden or devalued. Children—both sons AND daughters—are to be valued as a nation’s greatest asset because they determine its future. It takes time, energy and money to raise children the way God instructs, but it is worth it for the benefit of society.</a:t>
            </a: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10"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How MARRIAGE works</a:t>
            </a:r>
          </a:p>
        </p:txBody>
      </p:sp>
      <p:pic>
        <p:nvPicPr>
          <p:cNvPr id="9218" name="Picture 2" descr="Church family Royalty Free Vector Image - VectorStock"/>
          <p:cNvPicPr>
            <a:picLocks noGrp="1" noRot="1" noChangeAspect="1" noMove="1" noResize="1" noEditPoints="1" noAdjustHandles="1" noChangeArrowheads="1" noChangeShapeType="1" noCrop="1"/>
          </p:cNvPicPr>
          <p:nvPr/>
        </p:nvPicPr>
        <p:blipFill rotWithShape="1">
          <a:blip r:embed="rId4" cstate="print">
            <a:extLst>
              <a:ext uri="{28A0092B-C50C-407E-A947-70E740481C1C}">
                <a14:useLocalDpi xmlns:a14="http://schemas.microsoft.com/office/drawing/2010/main" val="0"/>
              </a:ext>
            </a:extLst>
          </a:blip>
          <a:srcRect l="5821" r="8209" b="6370"/>
          <a:stretch/>
        </p:blipFill>
        <p:spPr bwMode="auto">
          <a:xfrm>
            <a:off x="84731" y="2746465"/>
            <a:ext cx="1707701" cy="2010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506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778577" y="1136073"/>
            <a:ext cx="6172200"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3. Next Generation</a:t>
            </a:r>
            <a:endParaRPr lang="en-US" sz="3200" b="1" u="sng" dirty="0">
              <a:solidFill>
                <a:srgbClr val="0070C0"/>
              </a:solidFill>
              <a:effectLst>
                <a:outerShdw blurRad="38100" dist="38100" dir="2700000" algn="tl">
                  <a:srgbClr val="000000">
                    <a:alpha val="43137"/>
                  </a:srgbClr>
                </a:outerShdw>
              </a:effectLst>
            </a:endParaRPr>
          </a:p>
        </p:txBody>
      </p:sp>
      <p:sp>
        <p:nvSpPr>
          <p:cNvPr id="14" name="TextBox 13"/>
          <p:cNvSpPr txBox="1">
            <a:spLocks noGrp="1" noRot="1" noMove="1" noResize="1" noEditPoints="1" noAdjustHandles="1" noChangeArrowheads="1" noChangeShapeType="1"/>
          </p:cNvSpPr>
          <p:nvPr/>
        </p:nvSpPr>
        <p:spPr>
          <a:xfrm>
            <a:off x="1866900" y="1674299"/>
            <a:ext cx="7010400" cy="415498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200" dirty="0">
                <a:solidFill>
                  <a:schemeClr val="accent6">
                    <a:lumMod val="50000"/>
                  </a:schemeClr>
                </a:solidFill>
              </a:rPr>
              <a:t>Couples should not refuse to have children for selfish reasons like personal freedom, wealth and independence. This is a violation of God’s heart.</a:t>
            </a:r>
          </a:p>
          <a:p>
            <a:endParaRPr lang="en-US" sz="2200" dirty="0">
              <a:solidFill>
                <a:schemeClr val="accent6">
                  <a:lumMod val="50000"/>
                </a:schemeClr>
              </a:solidFill>
            </a:endParaRPr>
          </a:p>
          <a:p>
            <a:r>
              <a:rPr lang="en-US" sz="2200" dirty="0">
                <a:solidFill>
                  <a:schemeClr val="accent6">
                    <a:lumMod val="50000"/>
                  </a:schemeClr>
                </a:solidFill>
              </a:rPr>
              <a:t>If a couple is unable to have children for physical reasons, they may help guide children through teaching/volunteering, or may even become parents to orphaned children. </a:t>
            </a:r>
          </a:p>
          <a:p>
            <a:endParaRPr lang="en-US" sz="2200" dirty="0">
              <a:solidFill>
                <a:schemeClr val="accent6">
                  <a:lumMod val="50000"/>
                </a:schemeClr>
              </a:solidFill>
            </a:endParaRPr>
          </a:p>
          <a:p>
            <a:r>
              <a:rPr lang="en-US" sz="2200" dirty="0">
                <a:solidFill>
                  <a:schemeClr val="accent6">
                    <a:lumMod val="50000"/>
                  </a:schemeClr>
                </a:solidFill>
              </a:rPr>
              <a:t>Every child deserves parents. </a:t>
            </a:r>
            <a:r>
              <a:rPr lang="en-US" sz="2200" b="1" dirty="0">
                <a:solidFill>
                  <a:schemeClr val="accent6">
                    <a:lumMod val="50000"/>
                  </a:schemeClr>
                </a:solidFill>
              </a:rPr>
              <a:t>Children are to be treasured and cherished. </a:t>
            </a:r>
            <a:r>
              <a:rPr lang="en-US" sz="2200" dirty="0">
                <a:solidFill>
                  <a:schemeClr val="accent6">
                    <a:lumMod val="50000"/>
                  </a:schemeClr>
                </a:solidFill>
              </a:rPr>
              <a:t>Having children is a fulfillment of God’s purpose for marriage.</a:t>
            </a: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10"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How MARRIAGE works</a:t>
            </a:r>
          </a:p>
        </p:txBody>
      </p:sp>
      <p:pic>
        <p:nvPicPr>
          <p:cNvPr id="9218" name="Picture 2" descr="Church family Royalty Free Vector Image - VectorStock"/>
          <p:cNvPicPr>
            <a:picLocks noGrp="1" noRot="1" noChangeAspect="1" noMove="1" noResize="1" noEditPoints="1" noAdjustHandles="1" noChangeArrowheads="1" noChangeShapeType="1" noCrop="1"/>
          </p:cNvPicPr>
          <p:nvPr/>
        </p:nvPicPr>
        <p:blipFill rotWithShape="1">
          <a:blip r:embed="rId4" cstate="print">
            <a:extLst>
              <a:ext uri="{28A0092B-C50C-407E-A947-70E740481C1C}">
                <a14:useLocalDpi xmlns:a14="http://schemas.microsoft.com/office/drawing/2010/main" val="0"/>
              </a:ext>
            </a:extLst>
          </a:blip>
          <a:srcRect l="5821" r="8209" b="6370"/>
          <a:stretch/>
        </p:blipFill>
        <p:spPr bwMode="auto">
          <a:xfrm>
            <a:off x="84731" y="2746465"/>
            <a:ext cx="1707701" cy="2010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0276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How MARRIAGE works</a:t>
            </a: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485900" y="1315071"/>
            <a:ext cx="6172200"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OBJECTIVES OF THE LESSON</a:t>
            </a:r>
          </a:p>
        </p:txBody>
      </p:sp>
      <p:sp>
        <p:nvSpPr>
          <p:cNvPr id="14" name="TextBox 13"/>
          <p:cNvSpPr txBox="1">
            <a:spLocks noGrp="1" noRot="1" noMove="1" noResize="1" noEditPoints="1" noAdjustHandles="1" noChangeArrowheads="1" noChangeShapeType="1"/>
          </p:cNvSpPr>
          <p:nvPr/>
        </p:nvSpPr>
        <p:spPr>
          <a:xfrm>
            <a:off x="245918" y="1867453"/>
            <a:ext cx="8610600" cy="313932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a:t> </a:t>
            </a:r>
          </a:p>
          <a:p>
            <a:pPr marL="514350" indent="-514350">
              <a:buAutoNum type="arabicPeriod"/>
            </a:pPr>
            <a:r>
              <a:rPr lang="en-US" sz="2800" dirty="0"/>
              <a:t>To learn how to build a marriage relationship that cannot be shaken</a:t>
            </a:r>
          </a:p>
          <a:p>
            <a:pPr marL="514350" indent="-514350">
              <a:buAutoNum type="arabicPeriod"/>
            </a:pPr>
            <a:r>
              <a:rPr lang="en-US" sz="2800" dirty="0"/>
              <a:t>To understand the wealth and purpose of children</a:t>
            </a:r>
          </a:p>
          <a:p>
            <a:pPr marL="514350" indent="-514350">
              <a:buAutoNum type="arabicPeriod"/>
            </a:pPr>
            <a:r>
              <a:rPr lang="en-US" sz="2800" dirty="0"/>
              <a:t>To learn that your family will a witness of Christ to the community</a:t>
            </a:r>
          </a:p>
          <a:p>
            <a:endParaRPr lang="en-US" sz="1200" dirty="0"/>
          </a:p>
          <a:p>
            <a:pPr algn="ctr"/>
            <a:r>
              <a:rPr lang="en-US" sz="2800" b="1" dirty="0"/>
              <a:t>DISCUSSION QUESTIONS AT END</a:t>
            </a:r>
            <a:endParaRPr lang="en-US" b="1" dirty="0"/>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Tree>
    <p:extLst>
      <p:ext uri="{BB962C8B-B14F-4D97-AF65-F5344CB8AC3E}">
        <p14:creationId xmlns:p14="http://schemas.microsoft.com/office/powerpoint/2010/main" val="2501650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778001" y="1502758"/>
            <a:ext cx="6172200"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4. Personal Enjoyment</a:t>
            </a:r>
            <a:endParaRPr lang="en-US" sz="3200" b="1" u="sng" dirty="0">
              <a:solidFill>
                <a:srgbClr val="0070C0"/>
              </a:solidFill>
              <a:effectLst>
                <a:outerShdw blurRad="38100" dist="38100" dir="2700000" algn="tl">
                  <a:srgbClr val="000000">
                    <a:alpha val="43137"/>
                  </a:srgbClr>
                </a:outerShdw>
              </a:effectLst>
            </a:endParaRPr>
          </a:p>
        </p:txBody>
      </p:sp>
      <p:sp>
        <p:nvSpPr>
          <p:cNvPr id="14" name="TextBox 13"/>
          <p:cNvSpPr txBox="1">
            <a:spLocks noGrp="1" noRot="1" noMove="1" noResize="1" noEditPoints="1" noAdjustHandles="1" noChangeArrowheads="1" noChangeShapeType="1"/>
          </p:cNvSpPr>
          <p:nvPr/>
        </p:nvSpPr>
        <p:spPr>
          <a:xfrm>
            <a:off x="304800" y="2116485"/>
            <a:ext cx="8579427"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a:solidFill>
                  <a:schemeClr val="accent2"/>
                </a:solidFill>
              </a:rPr>
              <a:t>God wants marriage, which is the deepest of all relationships, to produce enjoyment.</a:t>
            </a: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10"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How MARRIAGE works</a:t>
            </a:r>
          </a:p>
        </p:txBody>
      </p:sp>
      <p:pic>
        <p:nvPicPr>
          <p:cNvPr id="14338" name="Picture 2" descr="retired-couple-riding-bikes - City of Duncanville, Texas, USA"/>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400" y="3394119"/>
            <a:ext cx="3382790" cy="2256321"/>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Smiling business couple eating food at table in living room at home stock  photo"/>
          <p:cNvPicPr>
            <a:picLocks noGrp="1" noRot="1" noChangeAspect="1" noMove="1" noResize="1" noEditPoints="1" noAdjustHandles="1" noChangeArrowheads="1" noChangeShapeType="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3727" y="3394119"/>
            <a:ext cx="3385855" cy="2256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80363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778001" y="1502758"/>
            <a:ext cx="6172200"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4. Personal Enjoyment</a:t>
            </a:r>
            <a:endParaRPr lang="en-US" sz="3200" b="1" u="sng" dirty="0">
              <a:solidFill>
                <a:srgbClr val="0070C0"/>
              </a:solidFill>
              <a:effectLst>
                <a:outerShdw blurRad="38100" dist="38100" dir="2700000" algn="tl">
                  <a:srgbClr val="000000">
                    <a:alpha val="43137"/>
                  </a:srgbClr>
                </a:outerShdw>
              </a:effectLst>
            </a:endParaRPr>
          </a:p>
        </p:txBody>
      </p:sp>
      <p:sp>
        <p:nvSpPr>
          <p:cNvPr id="14" name="TextBox 13"/>
          <p:cNvSpPr txBox="1">
            <a:spLocks noGrp="1" noRot="1" noMove="1" noResize="1" noEditPoints="1" noAdjustHandles="1" noChangeArrowheads="1" noChangeShapeType="1"/>
          </p:cNvSpPr>
          <p:nvPr/>
        </p:nvSpPr>
        <p:spPr>
          <a:xfrm>
            <a:off x="304800" y="2116485"/>
            <a:ext cx="8579427" cy="206210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a:solidFill>
                  <a:schemeClr val="accent2"/>
                </a:solidFill>
              </a:rPr>
              <a:t>Enjoyment can be found in:</a:t>
            </a:r>
          </a:p>
          <a:p>
            <a:pPr marL="457200" indent="-457200">
              <a:buFont typeface="Arial" panose="020B0604020202020204" pitchFamily="34" charset="0"/>
              <a:buChar char="•"/>
            </a:pPr>
            <a:r>
              <a:rPr lang="en-US" sz="3200" b="1" dirty="0">
                <a:solidFill>
                  <a:schemeClr val="accent2"/>
                </a:solidFill>
              </a:rPr>
              <a:t>Spending time with one another</a:t>
            </a:r>
          </a:p>
          <a:p>
            <a:pPr marL="457200" indent="-457200">
              <a:buFont typeface="Arial" panose="020B0604020202020204" pitchFamily="34" charset="0"/>
              <a:buChar char="•"/>
            </a:pPr>
            <a:r>
              <a:rPr lang="en-US" sz="3200" b="1" dirty="0">
                <a:solidFill>
                  <a:schemeClr val="accent2"/>
                </a:solidFill>
              </a:rPr>
              <a:t>Developing interests together</a:t>
            </a:r>
          </a:p>
          <a:p>
            <a:pPr marL="457200" indent="-457200">
              <a:buFont typeface="Arial" panose="020B0604020202020204" pitchFamily="34" charset="0"/>
              <a:buChar char="•"/>
            </a:pPr>
            <a:r>
              <a:rPr lang="en-US" sz="3200" b="1" dirty="0">
                <a:solidFill>
                  <a:schemeClr val="accent2"/>
                </a:solidFill>
              </a:rPr>
              <a:t>Sexual intimacy </a:t>
            </a:r>
            <a:r>
              <a:rPr lang="en-US" sz="3200" i="1" dirty="0">
                <a:solidFill>
                  <a:schemeClr val="accent2"/>
                </a:solidFill>
              </a:rPr>
              <a:t>(exclusively with one another)</a:t>
            </a: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10"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How MARRIAGE works</a:t>
            </a:r>
          </a:p>
        </p:txBody>
      </p:sp>
      <p:pic>
        <p:nvPicPr>
          <p:cNvPr id="19458" name="Picture 2" descr="Modern Indian Couple Playing Board Arkivvideomateriale (100 % royaltyfritt)  1029643865 | Shutterstock"/>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80517" y="4267200"/>
            <a:ext cx="2845312" cy="1601113"/>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Young Woman Man Walking City Park Stock Photo (Edit Now) 159091484"/>
          <p:cNvPicPr>
            <a:picLocks noGrp="1" noRot="1" noChangeAspect="1" noMove="1" noResize="1" noEditPoints="1" noAdjustHandles="1" noChangeArrowheads="1" noChangeShapeType="1" noCrop="1"/>
          </p:cNvPicPr>
          <p:nvPr/>
        </p:nvPicPr>
        <p:blipFill rotWithShape="1">
          <a:blip r:embed="rId5">
            <a:extLst>
              <a:ext uri="{28A0092B-C50C-407E-A947-70E740481C1C}">
                <a14:useLocalDpi xmlns:a14="http://schemas.microsoft.com/office/drawing/2010/main" val="0"/>
              </a:ext>
            </a:extLst>
          </a:blip>
          <a:srcRect b="9167"/>
          <a:stretch/>
        </p:blipFill>
        <p:spPr bwMode="auto">
          <a:xfrm>
            <a:off x="304800" y="4282065"/>
            <a:ext cx="2438400" cy="1590170"/>
          </a:xfrm>
          <a:prstGeom prst="rect">
            <a:avLst/>
          </a:prstGeom>
          <a:noFill/>
          <a:extLst>
            <a:ext uri="{909E8E84-426E-40DD-AFC4-6F175D3DCCD1}">
              <a14:hiddenFill xmlns:a14="http://schemas.microsoft.com/office/drawing/2010/main">
                <a:solidFill>
                  <a:srgbClr val="FFFFFF"/>
                </a:solidFill>
              </a14:hiddenFill>
            </a:ext>
          </a:extLst>
        </p:spPr>
      </p:pic>
      <p:pic>
        <p:nvPicPr>
          <p:cNvPr id="19462" name="Picture 6" descr="Husband kissing wife on cheek. Senior man giving his wife kiss on cheek. |  CanStock"/>
          <p:cNvPicPr>
            <a:picLocks noGrp="1" noRot="1" noChangeAspect="1" noMove="1" noResize="1" noEditPoints="1" noAdjustHandles="1" noChangeArrowheads="1" noChangeShapeType="1" noCrop="1"/>
          </p:cNvPicPr>
          <p:nvPr/>
        </p:nvPicPr>
        <p:blipFill rotWithShape="1">
          <a:blip r:embed="rId6">
            <a:extLst>
              <a:ext uri="{28A0092B-C50C-407E-A947-70E740481C1C}">
                <a14:useLocalDpi xmlns:a14="http://schemas.microsoft.com/office/drawing/2010/main" val="0"/>
              </a:ext>
            </a:extLst>
          </a:blip>
          <a:srcRect b="7335"/>
          <a:stretch/>
        </p:blipFill>
        <p:spPr bwMode="auto">
          <a:xfrm>
            <a:off x="6442364" y="4266286"/>
            <a:ext cx="2434936" cy="1596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5007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828800" y="1237991"/>
            <a:ext cx="6172200"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4. Personal Enjoyment</a:t>
            </a:r>
            <a:endParaRPr lang="en-US" sz="3200" b="1" u="sng" dirty="0">
              <a:solidFill>
                <a:srgbClr val="0070C0"/>
              </a:solidFill>
              <a:effectLst>
                <a:outerShdw blurRad="38100" dist="38100" dir="2700000" algn="tl">
                  <a:srgbClr val="000000">
                    <a:alpha val="43137"/>
                  </a:srgbClr>
                </a:outerShdw>
              </a:effectLst>
            </a:endParaRPr>
          </a:p>
        </p:txBody>
      </p:sp>
      <p:sp>
        <p:nvSpPr>
          <p:cNvPr id="14" name="TextBox 13"/>
          <p:cNvSpPr txBox="1">
            <a:spLocks noGrp="1" noRot="1" noMove="1" noResize="1" noEditPoints="1" noAdjustHandles="1" noChangeArrowheads="1" noChangeShapeType="1"/>
          </p:cNvSpPr>
          <p:nvPr/>
        </p:nvSpPr>
        <p:spPr>
          <a:xfrm>
            <a:off x="304800" y="1917757"/>
            <a:ext cx="8579427" cy="39703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i="1" dirty="0">
                <a:solidFill>
                  <a:schemeClr val="accent2"/>
                </a:solidFill>
              </a:rPr>
              <a:t>May your fountain be blessed, and may you rejoice in the wife of your youth. A loving doe, a graceful deer—may her breasts satisfy you always, may you ever be captivated by her love. Why be captivated, my son, by an adulteress? Why embrace the bosom of another man’s wife? For a man’s way are in full view of the LORD, and he examines all his paths.</a:t>
            </a:r>
          </a:p>
          <a:p>
            <a:endParaRPr lang="en-US" sz="2800" i="1" dirty="0">
              <a:solidFill>
                <a:schemeClr val="accent2"/>
              </a:solidFill>
            </a:endParaRPr>
          </a:p>
          <a:p>
            <a:r>
              <a:rPr lang="en-US" sz="2800" i="1" dirty="0">
                <a:solidFill>
                  <a:schemeClr val="accent2"/>
                </a:solidFill>
              </a:rPr>
              <a:t>Proverbs 5:18-21</a:t>
            </a: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10"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How MARRIAGE works</a:t>
            </a:r>
          </a:p>
        </p:txBody>
      </p:sp>
      <p:pic>
        <p:nvPicPr>
          <p:cNvPr id="18434" name="Picture 2" descr="Husband And Wife Embracing On Couch At Home High-Res Stock Photo - Getty  Images"/>
          <p:cNvPicPr>
            <a:picLocks noGrp="1" noRot="1" noChangeAspect="1" noMove="1" noResize="1" noEditPoints="1" noAdjustHandles="1" noChangeArrowheads="1" noChangeShapeType="1" noCrop="1"/>
          </p:cNvPicPr>
          <p:nvPr/>
        </p:nvPicPr>
        <p:blipFill rotWithShape="1">
          <a:blip r:embed="rId4" cstate="print">
            <a:extLst>
              <a:ext uri="{28A0092B-C50C-407E-A947-70E740481C1C}">
                <a14:useLocalDpi xmlns:a14="http://schemas.microsoft.com/office/drawing/2010/main" val="0"/>
              </a:ext>
            </a:extLst>
          </a:blip>
          <a:srcRect l="28000" t="483" r="16000" b="38925"/>
          <a:stretch/>
        </p:blipFill>
        <p:spPr bwMode="auto">
          <a:xfrm>
            <a:off x="6587836" y="4685124"/>
            <a:ext cx="1447800" cy="1292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89265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828800" y="1237991"/>
            <a:ext cx="6172200"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4. Personal Enjoyment</a:t>
            </a:r>
            <a:endParaRPr lang="en-US" sz="3200" b="1" u="sng" dirty="0">
              <a:solidFill>
                <a:srgbClr val="0070C0"/>
              </a:solidFill>
              <a:effectLst>
                <a:outerShdw blurRad="38100" dist="38100" dir="2700000" algn="tl">
                  <a:srgbClr val="000000">
                    <a:alpha val="43137"/>
                  </a:srgbClr>
                </a:outerShdw>
              </a:effectLst>
            </a:endParaRPr>
          </a:p>
        </p:txBody>
      </p:sp>
      <p:sp>
        <p:nvSpPr>
          <p:cNvPr id="14" name="TextBox 13"/>
          <p:cNvSpPr txBox="1">
            <a:spLocks noGrp="1" noRot="1" noMove="1" noResize="1" noEditPoints="1" noAdjustHandles="1" noChangeArrowheads="1" noChangeShapeType="1"/>
          </p:cNvSpPr>
          <p:nvPr/>
        </p:nvSpPr>
        <p:spPr>
          <a:xfrm>
            <a:off x="304800" y="1917757"/>
            <a:ext cx="8579427" cy="39703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b="1" dirty="0">
                <a:solidFill>
                  <a:schemeClr val="accent2"/>
                </a:solidFill>
              </a:rPr>
              <a:t>To get sexual fulfillment outside of the marriage is to walk in open rebellion and sin</a:t>
            </a:r>
            <a:r>
              <a:rPr lang="en-US" sz="2800" dirty="0">
                <a:solidFill>
                  <a:schemeClr val="accent2"/>
                </a:solidFill>
              </a:rPr>
              <a:t>. It is a violation of the covenant. </a:t>
            </a:r>
          </a:p>
          <a:p>
            <a:r>
              <a:rPr lang="en-US" sz="2800" dirty="0">
                <a:solidFill>
                  <a:schemeClr val="accent2"/>
                </a:solidFill>
              </a:rPr>
              <a:t>As a husband and wife develop their friendship with each other, their sexual life together will be more satisfying as well. They do not have a desire to go anywhere else to find sexual fulfillment. </a:t>
            </a:r>
            <a:r>
              <a:rPr lang="en-US" sz="2800" b="1" dirty="0">
                <a:solidFill>
                  <a:schemeClr val="accent2"/>
                </a:solidFill>
              </a:rPr>
              <a:t>True friendship between them becomes a strong safeguard for their marriage especially in the area of sexual purity. </a:t>
            </a: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10"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How MARRIAGE works</a:t>
            </a:r>
          </a:p>
        </p:txBody>
      </p:sp>
    </p:spTree>
    <p:extLst>
      <p:ext uri="{BB962C8B-B14F-4D97-AF65-F5344CB8AC3E}">
        <p14:creationId xmlns:p14="http://schemas.microsoft.com/office/powerpoint/2010/main" val="903202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778000" y="1502758"/>
            <a:ext cx="7099299"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5. Bear Witness of Christ</a:t>
            </a:r>
            <a:endParaRPr lang="en-US" sz="3200" b="1" u="sng" dirty="0">
              <a:solidFill>
                <a:srgbClr val="0070C0"/>
              </a:solidFill>
              <a:effectLst>
                <a:outerShdw blurRad="38100" dist="38100" dir="2700000" algn="tl">
                  <a:srgbClr val="000000">
                    <a:alpha val="43137"/>
                  </a:srgbClr>
                </a:outerShdw>
              </a:effectLst>
            </a:endParaRPr>
          </a:p>
        </p:txBody>
      </p:sp>
      <p:sp>
        <p:nvSpPr>
          <p:cNvPr id="14" name="TextBox 13"/>
          <p:cNvSpPr txBox="1">
            <a:spLocks noGrp="1" noRot="1" noMove="1" noResize="1" noEditPoints="1" noAdjustHandles="1" noChangeArrowheads="1" noChangeShapeType="1"/>
          </p:cNvSpPr>
          <p:nvPr/>
        </p:nvSpPr>
        <p:spPr>
          <a:xfrm>
            <a:off x="304800" y="2116485"/>
            <a:ext cx="8579427" cy="35394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i="1" dirty="0"/>
              <a:t>“…For this reason, a man will leave his father and mother and be united to his wife, and the two will become one flesh?” This a profound mystery—but I am talking about Christ and the church. However, each one of you also must love his wife as he loves himself, and the wife must respect her husband. </a:t>
            </a:r>
          </a:p>
          <a:p>
            <a:endParaRPr lang="en-US" sz="2800" dirty="0"/>
          </a:p>
          <a:p>
            <a:r>
              <a:rPr lang="en-US" sz="2800" b="1" dirty="0">
                <a:solidFill>
                  <a:schemeClr val="tx1"/>
                </a:solidFill>
              </a:rPr>
              <a:t>Ephesians 5:31-33</a:t>
            </a: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10"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How MARRIAGE works</a:t>
            </a:r>
          </a:p>
        </p:txBody>
      </p:sp>
    </p:spTree>
    <p:extLst>
      <p:ext uri="{BB962C8B-B14F-4D97-AF65-F5344CB8AC3E}">
        <p14:creationId xmlns:p14="http://schemas.microsoft.com/office/powerpoint/2010/main" val="7472608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778001" y="1237991"/>
            <a:ext cx="7099299"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5. Bear Witness of Christ</a:t>
            </a:r>
            <a:endParaRPr lang="en-US" sz="3200" b="1" u="sng" dirty="0">
              <a:solidFill>
                <a:srgbClr val="0070C0"/>
              </a:solidFill>
              <a:effectLst>
                <a:outerShdw blurRad="38100" dist="38100" dir="2700000" algn="tl">
                  <a:srgbClr val="000000">
                    <a:alpha val="43137"/>
                  </a:srgbClr>
                </a:outerShdw>
              </a:effectLst>
            </a:endParaRPr>
          </a:p>
        </p:txBody>
      </p:sp>
      <p:sp>
        <p:nvSpPr>
          <p:cNvPr id="14" name="TextBox 13"/>
          <p:cNvSpPr txBox="1">
            <a:spLocks noGrp="1" noRot="1" noMove="1" noResize="1" noEditPoints="1" noAdjustHandles="1" noChangeArrowheads="1" noChangeShapeType="1"/>
          </p:cNvSpPr>
          <p:nvPr/>
        </p:nvSpPr>
        <p:spPr>
          <a:xfrm>
            <a:off x="304800" y="1822766"/>
            <a:ext cx="8579427" cy="39703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dirty="0">
                <a:solidFill>
                  <a:schemeClr val="tx1"/>
                </a:solidFill>
              </a:rPr>
              <a:t>In Ephesians 5 &amp; 6, the apostle Paul addresses family roles and responsibilities.</a:t>
            </a:r>
          </a:p>
          <a:p>
            <a:pPr marL="457200" indent="-457200">
              <a:buFont typeface="Arial" panose="020B0604020202020204" pitchFamily="34" charset="0"/>
              <a:buChar char="•"/>
            </a:pPr>
            <a:r>
              <a:rPr lang="en-US" sz="2800" dirty="0">
                <a:solidFill>
                  <a:schemeClr val="tx1"/>
                </a:solidFill>
              </a:rPr>
              <a:t>The couple are to leave the authority of their parents and “</a:t>
            </a:r>
            <a:r>
              <a:rPr lang="en-US" sz="2800" i="1" dirty="0">
                <a:solidFill>
                  <a:schemeClr val="tx1"/>
                </a:solidFill>
              </a:rPr>
              <a:t>cleave</a:t>
            </a:r>
            <a:r>
              <a:rPr lang="en-US" sz="2800" dirty="0">
                <a:solidFill>
                  <a:schemeClr val="tx1"/>
                </a:solidFill>
              </a:rPr>
              <a:t>” to one another</a:t>
            </a:r>
          </a:p>
          <a:p>
            <a:pPr marL="457200" indent="-457200">
              <a:buFont typeface="Arial" panose="020B0604020202020204" pitchFamily="34" charset="0"/>
              <a:buChar char="•"/>
            </a:pPr>
            <a:r>
              <a:rPr lang="en-US" sz="2800" dirty="0">
                <a:solidFill>
                  <a:schemeClr val="tx1"/>
                </a:solidFill>
              </a:rPr>
              <a:t>“</a:t>
            </a:r>
            <a:r>
              <a:rPr lang="en-US" sz="2800" i="1" dirty="0">
                <a:solidFill>
                  <a:schemeClr val="tx1"/>
                </a:solidFill>
              </a:rPr>
              <a:t>Cleave</a:t>
            </a:r>
            <a:r>
              <a:rPr lang="en-US" sz="2800" dirty="0">
                <a:solidFill>
                  <a:schemeClr val="tx1"/>
                </a:solidFill>
              </a:rPr>
              <a:t>” means to cling closely, steadfastly and faithfully to someone or something</a:t>
            </a:r>
          </a:p>
          <a:p>
            <a:pPr marL="457200" indent="-457200">
              <a:buFont typeface="Arial" panose="020B0604020202020204" pitchFamily="34" charset="0"/>
              <a:buChar char="•"/>
            </a:pPr>
            <a:r>
              <a:rPr lang="en-US" sz="2800" dirty="0">
                <a:solidFill>
                  <a:schemeClr val="tx1"/>
                </a:solidFill>
              </a:rPr>
              <a:t>The couple are now a new family unit and are responsible to establish their home on God’s principles</a:t>
            </a: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10"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How MARRIAGE works</a:t>
            </a:r>
          </a:p>
        </p:txBody>
      </p:sp>
    </p:spTree>
    <p:extLst>
      <p:ext uri="{BB962C8B-B14F-4D97-AF65-F5344CB8AC3E}">
        <p14:creationId xmlns:p14="http://schemas.microsoft.com/office/powerpoint/2010/main" val="21697702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graphicFrame>
        <p:nvGraphicFramePr>
          <p:cNvPr id="7" name="Table 6"/>
          <p:cNvGraphicFramePr>
            <a:graphicFrameLocks noGrp="1" noDrilldown="1" noMove="1" noResize="1"/>
          </p:cNvGraphicFramePr>
          <p:nvPr>
            <p:extLst>
              <p:ext uri="{D42A27DB-BD31-4B8C-83A1-F6EECF244321}">
                <p14:modId xmlns:p14="http://schemas.microsoft.com/office/powerpoint/2010/main" val="1252157316"/>
              </p:ext>
            </p:extLst>
          </p:nvPr>
        </p:nvGraphicFramePr>
        <p:xfrm>
          <a:off x="450272" y="1664404"/>
          <a:ext cx="8243455" cy="4083472"/>
        </p:xfrm>
        <a:graphic>
          <a:graphicData uri="http://schemas.openxmlformats.org/drawingml/2006/table">
            <a:tbl>
              <a:tblPr firstRow="1" bandRow="1">
                <a:tableStyleId>{93296810-A885-4BE3-A3E7-6D5BEEA58F35}</a:tableStyleId>
              </a:tblPr>
              <a:tblGrid>
                <a:gridCol w="8243455">
                  <a:extLst>
                    <a:ext uri="{9D8B030D-6E8A-4147-A177-3AD203B41FA5}">
                      <a16:colId xmlns:a16="http://schemas.microsoft.com/office/drawing/2014/main" val="20000"/>
                    </a:ext>
                  </a:extLst>
                </a:gridCol>
              </a:tblGrid>
              <a:tr h="8398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accent2">
                              <a:lumMod val="50000"/>
                            </a:schemeClr>
                          </a:solidFill>
                          <a:effectLst/>
                        </a:rPr>
                        <a:t>1. Covenant—</a:t>
                      </a:r>
                      <a:r>
                        <a:rPr lang="en-US" sz="1800" b="0" dirty="0">
                          <a:solidFill>
                            <a:schemeClr val="accent2">
                              <a:lumMod val="50000"/>
                            </a:schemeClr>
                          </a:solidFill>
                          <a:effectLst/>
                        </a:rPr>
                        <a:t>covenant</a:t>
                      </a:r>
                      <a:r>
                        <a:rPr lang="en-US" sz="1800" b="0" baseline="0" dirty="0">
                          <a:solidFill>
                            <a:schemeClr val="accent2">
                              <a:lumMod val="50000"/>
                            </a:schemeClr>
                          </a:solidFill>
                          <a:effectLst/>
                        </a:rPr>
                        <a:t> is the basis for marriage </a:t>
                      </a:r>
                      <a:r>
                        <a:rPr lang="en-US" sz="1600" b="0" baseline="0" dirty="0">
                          <a:solidFill>
                            <a:schemeClr val="accent2">
                              <a:lumMod val="50000"/>
                            </a:schemeClr>
                          </a:solidFill>
                          <a:effectLst/>
                        </a:rPr>
                        <a:t>(Matthew 19: 5-6, Genesis 2:24) </a:t>
                      </a:r>
                      <a:r>
                        <a:rPr lang="en-US" sz="1800" b="0" baseline="0" dirty="0">
                          <a:solidFill>
                            <a:schemeClr val="accent2">
                              <a:lumMod val="50000"/>
                            </a:schemeClr>
                          </a:solidFill>
                          <a:effectLst/>
                        </a:rPr>
                        <a:t>and is also the basis for the Christian relationship </a:t>
                      </a:r>
                      <a:r>
                        <a:rPr lang="en-US" sz="1600" b="0" baseline="0" dirty="0">
                          <a:solidFill>
                            <a:schemeClr val="accent2">
                              <a:lumMod val="50000"/>
                            </a:schemeClr>
                          </a:solidFill>
                          <a:effectLst/>
                        </a:rPr>
                        <a:t>(Hebrews 8:6-13, Matthew 26:28)</a:t>
                      </a:r>
                      <a:endParaRPr lang="en-US" sz="1200" b="0" dirty="0">
                        <a:solidFill>
                          <a:schemeClr val="accent2">
                            <a:lumMod val="50000"/>
                          </a:schemeClr>
                        </a:solidFill>
                        <a:effectLst/>
                      </a:endParaRPr>
                    </a:p>
                  </a:txBody>
                  <a:tcPr marT="182880" marB="0" anchor="ctr">
                    <a:solidFill>
                      <a:schemeClr val="accent2">
                        <a:lumMod val="60000"/>
                        <a:lumOff val="40000"/>
                      </a:schemeClr>
                    </a:solidFill>
                  </a:tcPr>
                </a:tc>
                <a:extLst>
                  <a:ext uri="{0D108BD9-81ED-4DB2-BD59-A6C34878D82A}">
                    <a16:rowId xmlns:a16="http://schemas.microsoft.com/office/drawing/2014/main" val="10000"/>
                  </a:ext>
                </a:extLst>
              </a:tr>
              <a:tr h="7611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accent3">
                              <a:lumMod val="50000"/>
                            </a:schemeClr>
                          </a:solidFill>
                          <a:effectLst/>
                        </a:rPr>
                        <a:t>2. </a:t>
                      </a:r>
                      <a:r>
                        <a:rPr lang="en-US" sz="1800" b="1" dirty="0">
                          <a:solidFill>
                            <a:schemeClr val="accent2">
                              <a:lumMod val="50000"/>
                            </a:schemeClr>
                          </a:solidFill>
                          <a:effectLst/>
                        </a:rPr>
                        <a:t>Headship</a:t>
                      </a:r>
                      <a:r>
                        <a:rPr lang="en-US" sz="1800" dirty="0">
                          <a:solidFill>
                            <a:schemeClr val="accent2">
                              <a:lumMod val="50000"/>
                            </a:schemeClr>
                          </a:solidFill>
                          <a:effectLst/>
                        </a:rPr>
                        <a:t>—</a:t>
                      </a:r>
                      <a:r>
                        <a:rPr lang="en-US" sz="1800" b="0" dirty="0">
                          <a:solidFill>
                            <a:schemeClr val="accent2">
                              <a:lumMod val="50000"/>
                            </a:schemeClr>
                          </a:solidFill>
                          <a:effectLst/>
                        </a:rPr>
                        <a:t>established the husband as the leader of the marriage and Jesus as the leader of the Church </a:t>
                      </a:r>
                      <a:r>
                        <a:rPr lang="en-US" sz="1600" b="0" dirty="0">
                          <a:solidFill>
                            <a:schemeClr val="accent2">
                              <a:lumMod val="50000"/>
                            </a:schemeClr>
                          </a:solidFill>
                          <a:effectLst/>
                        </a:rPr>
                        <a:t>(Ephesians</a:t>
                      </a:r>
                      <a:r>
                        <a:rPr lang="en-US" sz="1600" b="0" baseline="0" dirty="0">
                          <a:solidFill>
                            <a:schemeClr val="accent2">
                              <a:lumMod val="50000"/>
                            </a:schemeClr>
                          </a:solidFill>
                          <a:effectLst/>
                        </a:rPr>
                        <a:t> 5:23)</a:t>
                      </a:r>
                      <a:endParaRPr lang="en-US" sz="1600" b="1" dirty="0">
                        <a:solidFill>
                          <a:schemeClr val="accent3">
                            <a:lumMod val="50000"/>
                          </a:schemeClr>
                        </a:solidFill>
                        <a:effectLst/>
                      </a:endParaRPr>
                    </a:p>
                  </a:txBody>
                  <a:tcPr marB="91440" anchor="ctr">
                    <a:solidFill>
                      <a:schemeClr val="accent1">
                        <a:lumMod val="40000"/>
                        <a:lumOff val="60000"/>
                      </a:schemeClr>
                    </a:solidFill>
                  </a:tcPr>
                </a:tc>
                <a:extLst>
                  <a:ext uri="{0D108BD9-81ED-4DB2-BD59-A6C34878D82A}">
                    <a16:rowId xmlns:a16="http://schemas.microsoft.com/office/drawing/2014/main" val="10001"/>
                  </a:ext>
                </a:extLst>
              </a:tr>
              <a:tr h="7611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accent2">
                              <a:lumMod val="50000"/>
                            </a:schemeClr>
                          </a:solidFill>
                          <a:effectLst/>
                        </a:rPr>
                        <a:t>3. Love—</a:t>
                      </a:r>
                      <a:r>
                        <a:rPr lang="en-US" sz="1800" b="0" dirty="0">
                          <a:solidFill>
                            <a:schemeClr val="accent2">
                              <a:lumMod val="50000"/>
                            </a:schemeClr>
                          </a:solidFill>
                          <a:effectLst/>
                        </a:rPr>
                        <a:t>love</a:t>
                      </a:r>
                      <a:r>
                        <a:rPr lang="en-US" sz="1800" b="0" baseline="0" dirty="0">
                          <a:solidFill>
                            <a:schemeClr val="accent2">
                              <a:lumMod val="50000"/>
                            </a:schemeClr>
                          </a:solidFill>
                          <a:effectLst/>
                        </a:rPr>
                        <a:t> gives husbands the power to lead, and the love of God is what draws people to Him </a:t>
                      </a:r>
                      <a:r>
                        <a:rPr lang="en-US" sz="1600" b="0" baseline="0" dirty="0">
                          <a:solidFill>
                            <a:schemeClr val="accent2">
                              <a:lumMod val="50000"/>
                            </a:schemeClr>
                          </a:solidFill>
                          <a:effectLst/>
                        </a:rPr>
                        <a:t>(Ephesians 5:25-28, 33)</a:t>
                      </a:r>
                      <a:endParaRPr lang="en-US" sz="1600" b="0" dirty="0">
                        <a:solidFill>
                          <a:schemeClr val="accent2">
                            <a:lumMod val="50000"/>
                          </a:schemeClr>
                        </a:solidFill>
                        <a:effectLst/>
                      </a:endParaRPr>
                    </a:p>
                  </a:txBody>
                  <a:tcPr marB="91440" anchor="ctr">
                    <a:solidFill>
                      <a:schemeClr val="accent3"/>
                    </a:solidFill>
                  </a:tcPr>
                </a:tc>
                <a:extLst>
                  <a:ext uri="{0D108BD9-81ED-4DB2-BD59-A6C34878D82A}">
                    <a16:rowId xmlns:a16="http://schemas.microsoft.com/office/drawing/2014/main" val="86458853"/>
                  </a:ext>
                </a:extLst>
              </a:tr>
              <a:tr h="7611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accent2">
                              <a:lumMod val="50000"/>
                            </a:schemeClr>
                          </a:solidFill>
                          <a:effectLst/>
                        </a:rPr>
                        <a:t>4. Submission</a:t>
                      </a:r>
                      <a:r>
                        <a:rPr lang="en-US" sz="1800" b="0" dirty="0">
                          <a:solidFill>
                            <a:schemeClr val="accent2">
                              <a:lumMod val="50000"/>
                            </a:schemeClr>
                          </a:solidFill>
                          <a:effectLst/>
                        </a:rPr>
                        <a:t>—the wife submits to her husband's</a:t>
                      </a:r>
                      <a:r>
                        <a:rPr lang="en-US" sz="1800" b="0" baseline="0" dirty="0">
                          <a:solidFill>
                            <a:schemeClr val="accent2">
                              <a:lumMod val="50000"/>
                            </a:schemeClr>
                          </a:solidFill>
                          <a:effectLst/>
                        </a:rPr>
                        <a:t> authority out of respect and love and the Church submits to Christ’s authority out of respect and love </a:t>
                      </a:r>
                      <a:r>
                        <a:rPr lang="en-US" sz="1600" b="0" baseline="0" dirty="0">
                          <a:solidFill>
                            <a:schemeClr val="accent2">
                              <a:lumMod val="50000"/>
                            </a:schemeClr>
                          </a:solidFill>
                          <a:effectLst/>
                        </a:rPr>
                        <a:t>(Ephesians 5:24)</a:t>
                      </a:r>
                      <a:endParaRPr lang="en-US" sz="1600" b="0" dirty="0">
                        <a:solidFill>
                          <a:schemeClr val="accent2">
                            <a:lumMod val="50000"/>
                          </a:schemeClr>
                        </a:solidFill>
                        <a:effectLst/>
                      </a:endParaRPr>
                    </a:p>
                  </a:txBody>
                  <a:tcPr marB="91440" anchor="ctr">
                    <a:solidFill>
                      <a:schemeClr val="accent1">
                        <a:lumMod val="40000"/>
                        <a:lumOff val="60000"/>
                      </a:schemeClr>
                    </a:solidFill>
                  </a:tcPr>
                </a:tc>
                <a:extLst>
                  <a:ext uri="{0D108BD9-81ED-4DB2-BD59-A6C34878D82A}">
                    <a16:rowId xmlns:a16="http://schemas.microsoft.com/office/drawing/2014/main" val="1155933684"/>
                  </a:ext>
                </a:extLst>
              </a:tr>
              <a:tr h="7611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accent2">
                              <a:lumMod val="50000"/>
                            </a:schemeClr>
                          </a:solidFill>
                          <a:effectLst/>
                        </a:rPr>
                        <a:t>5. One Body</a:t>
                      </a:r>
                      <a:r>
                        <a:rPr lang="en-US" sz="1800" b="0" dirty="0">
                          <a:solidFill>
                            <a:schemeClr val="accent2">
                              <a:lumMod val="50000"/>
                            </a:schemeClr>
                          </a:solidFill>
                          <a:effectLst/>
                        </a:rPr>
                        <a:t>—in the same way,</a:t>
                      </a:r>
                      <a:r>
                        <a:rPr lang="en-US" sz="1800" b="0" baseline="0" dirty="0">
                          <a:solidFill>
                            <a:schemeClr val="accent2">
                              <a:lumMod val="50000"/>
                            </a:schemeClr>
                          </a:solidFill>
                          <a:effectLst/>
                        </a:rPr>
                        <a:t> the Bible says that a married couple become one, Jesus said that believers are one body in Christ. In other words, there is a union that cannot be broken. </a:t>
                      </a:r>
                      <a:r>
                        <a:rPr lang="en-US" sz="1600" b="0" baseline="0" dirty="0">
                          <a:solidFill>
                            <a:schemeClr val="accent2">
                              <a:lumMod val="50000"/>
                            </a:schemeClr>
                          </a:solidFill>
                          <a:effectLst/>
                        </a:rPr>
                        <a:t>(Ephesians 5:29-30)</a:t>
                      </a:r>
                      <a:endParaRPr lang="en-US" sz="1600" b="0" dirty="0">
                        <a:solidFill>
                          <a:schemeClr val="accent2">
                            <a:lumMod val="50000"/>
                          </a:schemeClr>
                        </a:solidFill>
                        <a:effectLst/>
                      </a:endParaRPr>
                    </a:p>
                  </a:txBody>
                  <a:tcPr marB="91440" anchor="ctr">
                    <a:solidFill>
                      <a:schemeClr val="accent3"/>
                    </a:solidFill>
                  </a:tcPr>
                </a:tc>
                <a:extLst>
                  <a:ext uri="{0D108BD9-81ED-4DB2-BD59-A6C34878D82A}">
                    <a16:rowId xmlns:a16="http://schemas.microsoft.com/office/drawing/2014/main" val="1424797165"/>
                  </a:ext>
                </a:extLst>
              </a:tr>
            </a:tbl>
          </a:graphicData>
        </a:graphic>
      </p:graphicFrame>
      <p:pic>
        <p:nvPicPr>
          <p:cNvPr id="8" name="Picture 7"/>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11"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How MARRIAGE works</a:t>
            </a:r>
          </a:p>
        </p:txBody>
      </p:sp>
      <p:sp>
        <p:nvSpPr>
          <p:cNvPr id="9" name="TextBox 8"/>
          <p:cNvSpPr txBox="1">
            <a:spLocks noGrp="1" noRot="1" noMove="1" noResize="1" noEditPoints="1" noAdjustHandles="1" noChangeArrowheads="1" noChangeShapeType="1"/>
          </p:cNvSpPr>
          <p:nvPr/>
        </p:nvSpPr>
        <p:spPr>
          <a:xfrm>
            <a:off x="1295400" y="1117510"/>
            <a:ext cx="7550726"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How marriage is to be like Christ and the Church</a:t>
            </a:r>
            <a:endParaRPr lang="en-US" sz="2800" b="1" u="sng" dirty="0">
              <a:solidFill>
                <a:srgbClr val="0070C0"/>
              </a:solidFill>
              <a:effectLst>
                <a:outerShdw blurRad="38100" dist="38100" dir="2700000" algn="tl">
                  <a:srgbClr val="000000">
                    <a:alpha val="43137"/>
                  </a:srgbClr>
                </a:outerShdw>
              </a:effectLs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778001" y="1237991"/>
            <a:ext cx="7099299"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5. Bear Witness of Christ</a:t>
            </a:r>
            <a:endParaRPr lang="en-US" sz="3200" b="1" u="sng" dirty="0">
              <a:solidFill>
                <a:srgbClr val="0070C0"/>
              </a:solidFill>
              <a:effectLst>
                <a:outerShdw blurRad="38100" dist="38100" dir="2700000" algn="tl">
                  <a:srgbClr val="000000">
                    <a:alpha val="43137"/>
                  </a:srgbClr>
                </a:outerShdw>
              </a:effectLst>
            </a:endParaRPr>
          </a:p>
        </p:txBody>
      </p:sp>
      <p:sp>
        <p:nvSpPr>
          <p:cNvPr id="14" name="TextBox 13"/>
          <p:cNvSpPr txBox="1">
            <a:spLocks noGrp="1" noRot="1" noMove="1" noResize="1" noEditPoints="1" noAdjustHandles="1" noChangeArrowheads="1" noChangeShapeType="1"/>
          </p:cNvSpPr>
          <p:nvPr/>
        </p:nvSpPr>
        <p:spPr>
          <a:xfrm>
            <a:off x="304800" y="1822766"/>
            <a:ext cx="8579427" cy="35394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dirty="0">
                <a:solidFill>
                  <a:schemeClr val="tx1"/>
                </a:solidFill>
              </a:rPr>
              <a:t>Therefore, when married couples teach their children how to love Christ, they should be able to point to their marriage as an example. </a:t>
            </a:r>
          </a:p>
          <a:p>
            <a:endParaRPr lang="en-US" sz="2800" dirty="0">
              <a:solidFill>
                <a:schemeClr val="tx1"/>
              </a:solidFill>
            </a:endParaRPr>
          </a:p>
          <a:p>
            <a:r>
              <a:rPr lang="en-US" sz="2800" dirty="0">
                <a:solidFill>
                  <a:schemeClr val="tx1"/>
                </a:solidFill>
              </a:rPr>
              <a:t>The marriages of pastors, church leaders, and mature Christians should also present a spiritual example to unbelievers and young believers of how the Church relates to Jesus.</a:t>
            </a: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10"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How MARRIAGE works</a:t>
            </a:r>
          </a:p>
        </p:txBody>
      </p:sp>
    </p:spTree>
    <p:extLst>
      <p:ext uri="{BB962C8B-B14F-4D97-AF65-F5344CB8AC3E}">
        <p14:creationId xmlns:p14="http://schemas.microsoft.com/office/powerpoint/2010/main" val="4170974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536700" y="1237991"/>
            <a:ext cx="7099299"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6. Walk in Service Together</a:t>
            </a:r>
            <a:endParaRPr lang="en-US" sz="3200" b="1" u="sng" dirty="0">
              <a:solidFill>
                <a:srgbClr val="0070C0"/>
              </a:solidFill>
              <a:effectLst>
                <a:outerShdw blurRad="38100" dist="38100" dir="2700000" algn="tl">
                  <a:srgbClr val="000000">
                    <a:alpha val="43137"/>
                  </a:srgbClr>
                </a:outerShdw>
              </a:effectLst>
            </a:endParaRPr>
          </a:p>
        </p:txBody>
      </p:sp>
      <p:sp>
        <p:nvSpPr>
          <p:cNvPr id="14" name="TextBox 13"/>
          <p:cNvSpPr txBox="1">
            <a:spLocks noGrp="1" noRot="1" noMove="1" noResize="1" noEditPoints="1" noAdjustHandles="1" noChangeArrowheads="1" noChangeShapeType="1"/>
          </p:cNvSpPr>
          <p:nvPr/>
        </p:nvSpPr>
        <p:spPr>
          <a:xfrm>
            <a:off x="304800" y="1822766"/>
            <a:ext cx="8579427" cy="38164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dirty="0">
                <a:solidFill>
                  <a:schemeClr val="tx1"/>
                </a:solidFill>
              </a:rPr>
              <a:t>In Genesis 1: 27-28, God reveals another reason for marriage—</a:t>
            </a:r>
            <a:r>
              <a:rPr lang="en-US" sz="2800" i="1" dirty="0">
                <a:solidFill>
                  <a:schemeClr val="tx1"/>
                </a:solidFill>
              </a:rPr>
              <a:t>to subdue the earth and rule over it</a:t>
            </a:r>
            <a:r>
              <a:rPr lang="en-US" sz="2800" dirty="0">
                <a:solidFill>
                  <a:schemeClr val="tx1"/>
                </a:solidFill>
              </a:rPr>
              <a:t>. </a:t>
            </a:r>
          </a:p>
          <a:p>
            <a:endParaRPr lang="en-US" dirty="0">
              <a:solidFill>
                <a:schemeClr val="tx1"/>
              </a:solidFill>
            </a:endParaRPr>
          </a:p>
          <a:p>
            <a:r>
              <a:rPr lang="en-US" sz="2800" dirty="0">
                <a:solidFill>
                  <a:schemeClr val="tx1"/>
                </a:solidFill>
              </a:rPr>
              <a:t>They are called together, not separately. </a:t>
            </a:r>
          </a:p>
          <a:p>
            <a:r>
              <a:rPr lang="en-US" sz="2800" dirty="0">
                <a:solidFill>
                  <a:schemeClr val="tx1"/>
                </a:solidFill>
              </a:rPr>
              <a:t>Both are important, husband and wife. </a:t>
            </a:r>
          </a:p>
          <a:p>
            <a:endParaRPr lang="en-US" sz="1600" dirty="0">
              <a:solidFill>
                <a:schemeClr val="tx1"/>
              </a:solidFill>
            </a:endParaRPr>
          </a:p>
          <a:p>
            <a:r>
              <a:rPr lang="en-US" sz="2400" i="1" dirty="0">
                <a:solidFill>
                  <a:schemeClr val="tx1"/>
                </a:solidFill>
              </a:rPr>
              <a:t>Husbands, in the same way be considerate as you live with your wives and treat them with respect [honor] as the weaker partner and as heirs with you of the gracious gift of life, so that nothing will hinder your prayers. (1 Peter 3:7)</a:t>
            </a: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10"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How MARRIAGE works</a:t>
            </a:r>
          </a:p>
        </p:txBody>
      </p:sp>
      <p:pic>
        <p:nvPicPr>
          <p:cNvPr id="8" name="Picture 7" descr="C:\Users\tf524313\AppData\Local\Microsoft\Windows\INetCache\Content.MSO\70EF12A.tmp"/>
          <p:cNvPicPr>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629399" y="2743200"/>
            <a:ext cx="2006599" cy="1371600"/>
          </a:xfrm>
          <a:prstGeom prst="rect">
            <a:avLst/>
          </a:prstGeom>
          <a:noFill/>
          <a:ln>
            <a:noFill/>
          </a:ln>
        </p:spPr>
      </p:pic>
    </p:spTree>
    <p:extLst>
      <p:ext uri="{BB962C8B-B14F-4D97-AF65-F5344CB8AC3E}">
        <p14:creationId xmlns:p14="http://schemas.microsoft.com/office/powerpoint/2010/main" val="24349569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536700" y="1237991"/>
            <a:ext cx="7099299"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6. Walk in Service Together</a:t>
            </a:r>
            <a:endParaRPr lang="en-US" sz="3200" b="1" u="sng" dirty="0">
              <a:solidFill>
                <a:srgbClr val="0070C0"/>
              </a:solidFill>
              <a:effectLst>
                <a:outerShdw blurRad="38100" dist="38100" dir="2700000" algn="tl">
                  <a:srgbClr val="000000">
                    <a:alpha val="43137"/>
                  </a:srgbClr>
                </a:outerShdw>
              </a:effectLst>
            </a:endParaRPr>
          </a:p>
        </p:txBody>
      </p:sp>
      <p:sp>
        <p:nvSpPr>
          <p:cNvPr id="14" name="TextBox 13"/>
          <p:cNvSpPr txBox="1">
            <a:spLocks noGrp="1" noRot="1" noMove="1" noResize="1" noEditPoints="1" noAdjustHandles="1" noChangeArrowheads="1" noChangeShapeType="1"/>
          </p:cNvSpPr>
          <p:nvPr/>
        </p:nvSpPr>
        <p:spPr>
          <a:xfrm>
            <a:off x="304800" y="1822766"/>
            <a:ext cx="8579427" cy="224676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dirty="0">
                <a:solidFill>
                  <a:schemeClr val="tx1"/>
                </a:solidFill>
              </a:rPr>
              <a:t>Husbands are called to treat their wives with honor because they are equals in the family of God--both heirs of His grace. Both have a service to God that is valuable and necessary. Husbands should support their wives as they seek to fulfill God’s will for their lives. </a:t>
            </a:r>
            <a:endParaRPr lang="en-US" sz="2400" i="1" dirty="0">
              <a:solidFill>
                <a:schemeClr val="tx1"/>
              </a:solidFill>
            </a:endParaRP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10"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How MARRIAGE works</a:t>
            </a:r>
          </a:p>
        </p:txBody>
      </p:sp>
      <p:pic>
        <p:nvPicPr>
          <p:cNvPr id="8" name="Picture 7" descr="C:\Users\tf524313\AppData\Local\Microsoft\Windows\INetCache\Content.MSO\70EF12A.tmp"/>
          <p:cNvPicPr>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091874" y="4145735"/>
            <a:ext cx="2623126" cy="1797865"/>
          </a:xfrm>
          <a:prstGeom prst="rect">
            <a:avLst/>
          </a:prstGeom>
          <a:noFill/>
          <a:ln>
            <a:noFill/>
          </a:ln>
        </p:spPr>
      </p:pic>
    </p:spTree>
    <p:extLst>
      <p:ext uri="{BB962C8B-B14F-4D97-AF65-F5344CB8AC3E}">
        <p14:creationId xmlns:p14="http://schemas.microsoft.com/office/powerpoint/2010/main" val="2052749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524000" y="1215553"/>
            <a:ext cx="6172200"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KEY VERSE</a:t>
            </a:r>
          </a:p>
        </p:txBody>
      </p:sp>
      <p:sp>
        <p:nvSpPr>
          <p:cNvPr id="14" name="TextBox 13"/>
          <p:cNvSpPr txBox="1">
            <a:spLocks noGrp="1" noRot="1" noMove="1" noResize="1" noEditPoints="1" noAdjustHandles="1" noChangeArrowheads="1" noChangeShapeType="1"/>
          </p:cNvSpPr>
          <p:nvPr/>
        </p:nvSpPr>
        <p:spPr>
          <a:xfrm>
            <a:off x="304800" y="1738773"/>
            <a:ext cx="8610600" cy="206210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dirty="0"/>
              <a:t>The LORD God said, “It is not good for the man to be alone. I will make a helper suitable for him.”</a:t>
            </a:r>
          </a:p>
          <a:p>
            <a:endParaRPr lang="en-US" sz="3200" dirty="0"/>
          </a:p>
          <a:p>
            <a:r>
              <a:rPr lang="en-US" sz="3200" dirty="0"/>
              <a:t>Genesis 2:18</a:t>
            </a:r>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8" name="Title 1"/>
          <p:cNvSpPr txBox="1">
            <a:spLocks noGrp="1" noRot="1" noMove="1" noResize="1" noEditPoints="1" noAdjustHandles="1" noChangeArrowheads="1" noChangeShapeType="1"/>
          </p:cNvSpPr>
          <p:nvPr/>
        </p:nvSpPr>
        <p:spPr>
          <a:xfrm>
            <a:off x="1295400" y="304800"/>
            <a:ext cx="7581900" cy="83820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4800" b="1" dirty="0">
                <a:latin typeface="Impact" pitchFamily="34" charset="0"/>
              </a:rPr>
              <a:t>How MARRIAGE works</a:t>
            </a:r>
          </a:p>
        </p:txBody>
      </p:sp>
      <p:grpSp>
        <p:nvGrpSpPr>
          <p:cNvPr id="9" name="Group 8">
            <a:extLst>
              <a:ext uri="{FF2B5EF4-FFF2-40B4-BE49-F238E27FC236}">
                <a16:creationId xmlns:a16="http://schemas.microsoft.com/office/drawing/2014/main" id="{BCFB87FB-C9D0-4D68-084F-8B2F75548C93}"/>
              </a:ext>
            </a:extLst>
          </p:cNvPr>
          <p:cNvGrpSpPr/>
          <p:nvPr/>
        </p:nvGrpSpPr>
        <p:grpSpPr>
          <a:xfrm>
            <a:off x="2638425" y="4117777"/>
            <a:ext cx="3867150" cy="2158678"/>
            <a:chOff x="2638425" y="4117777"/>
            <a:chExt cx="3867150" cy="2158678"/>
          </a:xfrm>
        </p:grpSpPr>
        <p:pic>
          <p:nvPicPr>
            <p:cNvPr id="10" name="Picture 2" descr="Open Bible transparent PNG - StickPNG">
              <a:extLst>
                <a:ext uri="{FF2B5EF4-FFF2-40B4-BE49-F238E27FC236}">
                  <a16:creationId xmlns:a16="http://schemas.microsoft.com/office/drawing/2014/main" id="{F595192A-E9E9-EC9C-F152-7A9B475750B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638425" y="4117777"/>
              <a:ext cx="3867150" cy="215867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picture containing text, weapon&#10;&#10;Description automatically generated">
              <a:extLst>
                <a:ext uri="{FF2B5EF4-FFF2-40B4-BE49-F238E27FC236}">
                  <a16:creationId xmlns:a16="http://schemas.microsoft.com/office/drawing/2014/main" id="{752A7996-49FC-8D12-0F36-2E91C26E5D3C}"/>
                </a:ext>
              </a:extLst>
            </p:cNvPr>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304394" y="4566767"/>
              <a:ext cx="2378330" cy="756629"/>
            </a:xfrm>
            <a:prstGeom prst="rect">
              <a:avLst/>
            </a:prstGeom>
          </p:spPr>
        </p:pic>
      </p:grpSp>
    </p:spTree>
    <p:extLst>
      <p:ext uri="{BB962C8B-B14F-4D97-AF65-F5344CB8AC3E}">
        <p14:creationId xmlns:p14="http://schemas.microsoft.com/office/powerpoint/2010/main" val="14807315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536700" y="1237991"/>
            <a:ext cx="7099299"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6. Walk in Service Together</a:t>
            </a:r>
            <a:endParaRPr lang="en-US" sz="3200" b="1" u="sng" dirty="0">
              <a:solidFill>
                <a:srgbClr val="0070C0"/>
              </a:solidFill>
              <a:effectLst>
                <a:outerShdw blurRad="38100" dist="38100" dir="2700000" algn="tl">
                  <a:srgbClr val="000000">
                    <a:alpha val="43137"/>
                  </a:srgbClr>
                </a:outerShdw>
              </a:effectLst>
            </a:endParaRPr>
          </a:p>
        </p:txBody>
      </p:sp>
      <p:sp>
        <p:nvSpPr>
          <p:cNvPr id="14" name="TextBox 13"/>
          <p:cNvSpPr txBox="1">
            <a:spLocks noGrp="1" noRot="1" noMove="1" noResize="1" noEditPoints="1" noAdjustHandles="1" noChangeArrowheads="1" noChangeShapeType="1"/>
          </p:cNvSpPr>
          <p:nvPr/>
        </p:nvSpPr>
        <p:spPr>
          <a:xfrm>
            <a:off x="304801" y="1822766"/>
            <a:ext cx="6781799" cy="39703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dirty="0">
                <a:solidFill>
                  <a:schemeClr val="tx1"/>
                </a:solidFill>
              </a:rPr>
              <a:t>As seen in </a:t>
            </a:r>
            <a:r>
              <a:rPr lang="en-US" sz="2800" i="1" dirty="0">
                <a:solidFill>
                  <a:schemeClr val="tx1"/>
                </a:solidFill>
              </a:rPr>
              <a:t>Acts 18:24-26</a:t>
            </a:r>
            <a:r>
              <a:rPr lang="en-US" sz="2800" dirty="0">
                <a:solidFill>
                  <a:schemeClr val="tx1"/>
                </a:solidFill>
              </a:rPr>
              <a:t>, it is not the husband alone who helps in ministry, they are a team. It is important for couples to consider why God brought them together and what purpose they have together. They should not get jealous of one another but should serve with grace together. Many times, God puts couples together </a:t>
            </a:r>
            <a:r>
              <a:rPr lang="en-US" sz="2800" b="1" dirty="0">
                <a:solidFill>
                  <a:schemeClr val="tx1"/>
                </a:solidFill>
              </a:rPr>
              <a:t>because</a:t>
            </a:r>
            <a:r>
              <a:rPr lang="en-US" sz="2800" dirty="0">
                <a:solidFill>
                  <a:schemeClr val="tx1"/>
                </a:solidFill>
              </a:rPr>
              <a:t> of the service they are called to perform.</a:t>
            </a:r>
            <a:endParaRPr lang="en-US" sz="2400" i="1" dirty="0">
              <a:solidFill>
                <a:schemeClr val="tx1"/>
              </a:solidFill>
            </a:endParaRP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10"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How MARRIAGE works</a:t>
            </a:r>
          </a:p>
        </p:txBody>
      </p:sp>
      <p:pic>
        <p:nvPicPr>
          <p:cNvPr id="11" name="Picture 10" descr="C:\Users\tf524313\AppData\Local\Microsoft\Windows\INetCache\Content.MSO\6C3B8894.tmp"/>
          <p:cNvPicPr>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1716552"/>
            <a:ext cx="2386444" cy="1275874"/>
          </a:xfrm>
          <a:prstGeom prst="rect">
            <a:avLst/>
          </a:prstGeom>
          <a:noFill/>
          <a:ln>
            <a:noFill/>
          </a:ln>
        </p:spPr>
      </p:pic>
      <p:pic>
        <p:nvPicPr>
          <p:cNvPr id="21508" name="Picture 4" descr="martinchalk (@martinchalk) / Twitter"/>
          <p:cNvPicPr>
            <a:picLocks noGrp="1" noRot="1" noChangeAspect="1" noMove="1" noResize="1" noEditPoints="1" noAdjustHandles="1" noChangeArrowheads="1" noChangeShapeType="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5600" y="4571839"/>
            <a:ext cx="2386444" cy="1327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1050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536700" y="1237991"/>
            <a:ext cx="7099299"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6. Walk in Service Together</a:t>
            </a:r>
            <a:endParaRPr lang="en-US" sz="3200" b="1" u="sng" dirty="0">
              <a:solidFill>
                <a:srgbClr val="0070C0"/>
              </a:solidFill>
              <a:effectLst>
                <a:outerShdw blurRad="38100" dist="38100" dir="2700000" algn="tl">
                  <a:srgbClr val="000000">
                    <a:alpha val="43137"/>
                  </a:srgbClr>
                </a:outerShdw>
              </a:effectLst>
            </a:endParaRPr>
          </a:p>
        </p:txBody>
      </p:sp>
      <p:sp>
        <p:nvSpPr>
          <p:cNvPr id="14" name="TextBox 13"/>
          <p:cNvSpPr txBox="1">
            <a:spLocks noGrp="1" noRot="1" noMove="1" noResize="1" noEditPoints="1" noAdjustHandles="1" noChangeArrowheads="1" noChangeShapeType="1"/>
          </p:cNvSpPr>
          <p:nvPr/>
        </p:nvSpPr>
        <p:spPr>
          <a:xfrm>
            <a:off x="256309" y="2883471"/>
            <a:ext cx="8620991" cy="304698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a:solidFill>
                  <a:schemeClr val="tx1"/>
                </a:solidFill>
              </a:rPr>
              <a:t>It is easy for a couple to begin living separate lives in service to God. A husband may be involved as a pastor or teacher and a wife may be involved in service to the music. They spend a lot of time doing their service and forget to spend time with each other. Sometimes they even use their service as an excuse for not fulfilling their marriage responsibilities. Service to Christ should NEVER be a point of separation and should never violate the primary responsibility they have of being husband and wife. </a:t>
            </a:r>
            <a:endParaRPr lang="en-US" sz="2000" i="1" dirty="0">
              <a:solidFill>
                <a:schemeClr val="tx1"/>
              </a:solidFill>
            </a:endParaRP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10"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How MARRIAGE works</a:t>
            </a:r>
          </a:p>
        </p:txBody>
      </p:sp>
      <p:pic>
        <p:nvPicPr>
          <p:cNvPr id="13" name="Picture 12" descr="C:\Users\tf524313\AppData\Local\Microsoft\Windows\INetCache\Content.MSO\878208DB.tmp"/>
          <p:cNvPicPr>
            <a:picLocks noGrp="1" noRot="1" noMove="1" noResize="1" noEditPoints="1" noAdjustHandles="1" noChangeArrowheads="1" noChangeShapeType="1" noCrop="1"/>
          </p:cNvPicPr>
          <p:nvPr/>
        </p:nvPicPr>
        <p:blipFill>
          <a:blip r:embed="rId4">
            <a:extLst>
              <a:ext uri="{BEBA8EAE-BF5A-486C-A8C5-ECC9F3942E4B}">
                <a14:imgProps xmlns:a14="http://schemas.microsoft.com/office/drawing/2010/main">
                  <a14:imgLayer r:embed="rId5">
                    <a14:imgEffect>
                      <a14:backgroundRemoval t="0" b="100000" l="0" r="99167">
                        <a14:foregroundMark x1="49583" y1="42857" x2="49583" y2="42857"/>
                        <a14:foregroundMark x1="49583" y1="79524" x2="49583" y2="79524"/>
                        <a14:foregroundMark x1="31667" y1="41429" x2="31667" y2="41429"/>
                        <a14:foregroundMark x1="72500" y1="51905" x2="72500" y2="51905"/>
                        <a14:foregroundMark x1="65000" y1="95238" x2="65000" y2="95238"/>
                      </a14:backgroundRemoval>
                    </a14:imgEffect>
                  </a14:imgLayer>
                </a14:imgProps>
              </a:ext>
              <a:ext uri="{28A0092B-C50C-407E-A947-70E740481C1C}">
                <a14:useLocalDpi xmlns:a14="http://schemas.microsoft.com/office/drawing/2010/main" val="0"/>
              </a:ext>
            </a:extLst>
          </a:blip>
          <a:srcRect/>
          <a:stretch>
            <a:fillRect/>
          </a:stretch>
        </p:blipFill>
        <p:spPr bwMode="auto">
          <a:xfrm rot="723276">
            <a:off x="6846588" y="1228693"/>
            <a:ext cx="1676400" cy="1458278"/>
          </a:xfrm>
          <a:prstGeom prst="rect">
            <a:avLst/>
          </a:prstGeom>
          <a:noFill/>
          <a:ln>
            <a:noFill/>
          </a:ln>
        </p:spPr>
      </p:pic>
      <p:pic>
        <p:nvPicPr>
          <p:cNvPr id="15" name="Picture 14" descr="Warn vs. Forewarn and the Psychology of Word Choice | by Pablo Andreu | The  Writing Cooperative"/>
          <p:cNvPicPr>
            <a:picLocks noGrp="1" noRot="1" noMove="1" noResize="1" noEditPoints="1" noAdjustHandles="1" noChangeArrowheads="1" noChangeShapeType="1" noCrop="1"/>
          </p:cNvPicPr>
          <p:nvPr/>
        </p:nvPicPr>
        <p:blipFill rotWithShape="1">
          <a:blip r:embed="rId6" cstate="print">
            <a:extLst>
              <a:ext uri="{BEBA8EAE-BF5A-486C-A8C5-ECC9F3942E4B}">
                <a14:imgProps xmlns:a14="http://schemas.microsoft.com/office/drawing/2010/main">
                  <a14:imgLayer r:embed="rId7">
                    <a14:imgEffect>
                      <a14:backgroundRemoval t="0" b="100000" l="0" r="100000">
                        <a14:foregroundMark x1="6633" y1="76833" x2="37959" y2="72500"/>
                        <a14:foregroundMark x1="7653" y1="49500" x2="7653" y2="49500"/>
                        <a14:foregroundMark x1="24388" y1="55167" x2="24388" y2="55167"/>
                        <a14:foregroundMark x1="37653" y1="54667" x2="37653" y2="54667"/>
                        <a14:foregroundMark x1="50102" y1="48667" x2="50102" y2="48667"/>
                        <a14:foregroundMark x1="59694" y1="42000" x2="59694" y2="42000"/>
                        <a14:foregroundMark x1="49388" y1="40333" x2="49388" y2="40333"/>
                        <a14:foregroundMark x1="58878" y1="47667" x2="58878" y2="47667"/>
                        <a14:foregroundMark x1="51735" y1="39500" x2="51735" y2="39500"/>
                        <a14:foregroundMark x1="64694" y1="52000" x2="64694" y2="52000"/>
                        <a14:foregroundMark x1="70612" y1="39500" x2="70612" y2="39500"/>
                        <a14:foregroundMark x1="86224" y1="35500" x2="86224" y2="35500"/>
                        <a14:backgroundMark x1="26837" y1="54667" x2="26837" y2="54667"/>
                      </a14:backgroundRemoval>
                    </a14:imgEffect>
                  </a14:imgLayer>
                </a14:imgProps>
              </a:ext>
              <a:ext uri="{28A0092B-C50C-407E-A947-70E740481C1C}">
                <a14:useLocalDpi xmlns:a14="http://schemas.microsoft.com/office/drawing/2010/main" val="0"/>
              </a:ext>
            </a:extLst>
          </a:blip>
          <a:srcRect t="18654" b="19303"/>
          <a:stretch/>
        </p:blipFill>
        <p:spPr bwMode="auto">
          <a:xfrm>
            <a:off x="476" y="1737625"/>
            <a:ext cx="3809048" cy="12033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390891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536700" y="1237991"/>
            <a:ext cx="7099299"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6. Walk in Service Together</a:t>
            </a:r>
            <a:endParaRPr lang="en-US" sz="3200" b="1" u="sng" dirty="0">
              <a:solidFill>
                <a:srgbClr val="0070C0"/>
              </a:solidFill>
              <a:effectLst>
                <a:outerShdw blurRad="38100" dist="38100" dir="2700000" algn="tl">
                  <a:srgbClr val="000000">
                    <a:alpha val="43137"/>
                  </a:srgbClr>
                </a:outerShdw>
              </a:effectLst>
            </a:endParaRPr>
          </a:p>
        </p:txBody>
      </p:sp>
      <p:sp>
        <p:nvSpPr>
          <p:cNvPr id="14" name="TextBox 13"/>
          <p:cNvSpPr txBox="1">
            <a:spLocks noGrp="1" noRot="1" noMove="1" noResize="1" noEditPoints="1" noAdjustHandles="1" noChangeArrowheads="1" noChangeShapeType="1"/>
          </p:cNvSpPr>
          <p:nvPr/>
        </p:nvSpPr>
        <p:spPr>
          <a:xfrm>
            <a:off x="256309" y="2883471"/>
            <a:ext cx="8620991" cy="224676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dirty="0">
                <a:solidFill>
                  <a:schemeClr val="tx1"/>
                </a:solidFill>
              </a:rPr>
              <a:t>An unhealthy marriage can damage a believer’s witness to others. A healthy marriage must be maintained within service, so the message of Christ is not lost in the community. A loss of relationship with one another could result in a loss of service to Christ as well. </a:t>
            </a:r>
            <a:endParaRPr lang="en-US" sz="2400" i="1" dirty="0">
              <a:solidFill>
                <a:schemeClr val="tx1"/>
              </a:solidFill>
            </a:endParaRP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10"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How MARRIAGE works</a:t>
            </a:r>
          </a:p>
        </p:txBody>
      </p:sp>
      <p:pic>
        <p:nvPicPr>
          <p:cNvPr id="13" name="Picture 12" descr="C:\Users\tf524313\AppData\Local\Microsoft\Windows\INetCache\Content.MSO\878208DB.tmp"/>
          <p:cNvPicPr>
            <a:picLocks noGrp="1" noRot="1" noMove="1" noResize="1" noEditPoints="1" noAdjustHandles="1" noChangeArrowheads="1" noChangeShapeType="1" noCrop="1"/>
          </p:cNvPicPr>
          <p:nvPr/>
        </p:nvPicPr>
        <p:blipFill>
          <a:blip r:embed="rId4">
            <a:extLst>
              <a:ext uri="{BEBA8EAE-BF5A-486C-A8C5-ECC9F3942E4B}">
                <a14:imgProps xmlns:a14="http://schemas.microsoft.com/office/drawing/2010/main">
                  <a14:imgLayer r:embed="rId5">
                    <a14:imgEffect>
                      <a14:backgroundRemoval t="0" b="100000" l="0" r="99167">
                        <a14:foregroundMark x1="49583" y1="42857" x2="49583" y2="42857"/>
                        <a14:foregroundMark x1="49583" y1="79524" x2="49583" y2="79524"/>
                        <a14:foregroundMark x1="31667" y1="41429" x2="31667" y2="41429"/>
                        <a14:foregroundMark x1="72500" y1="51905" x2="72500" y2="51905"/>
                        <a14:foregroundMark x1="65000" y1="95238" x2="65000" y2="95238"/>
                      </a14:backgroundRemoval>
                    </a14:imgEffect>
                  </a14:imgLayer>
                </a14:imgProps>
              </a:ext>
              <a:ext uri="{28A0092B-C50C-407E-A947-70E740481C1C}">
                <a14:useLocalDpi xmlns:a14="http://schemas.microsoft.com/office/drawing/2010/main" val="0"/>
              </a:ext>
            </a:extLst>
          </a:blip>
          <a:srcRect/>
          <a:stretch>
            <a:fillRect/>
          </a:stretch>
        </p:blipFill>
        <p:spPr bwMode="auto">
          <a:xfrm rot="723276">
            <a:off x="6846588" y="1228693"/>
            <a:ext cx="1676400" cy="1458278"/>
          </a:xfrm>
          <a:prstGeom prst="rect">
            <a:avLst/>
          </a:prstGeom>
          <a:noFill/>
          <a:ln>
            <a:noFill/>
          </a:ln>
        </p:spPr>
      </p:pic>
      <p:pic>
        <p:nvPicPr>
          <p:cNvPr id="15" name="Picture 14" descr="Warn vs. Forewarn and the Psychology of Word Choice | by Pablo Andreu | The  Writing Cooperative"/>
          <p:cNvPicPr>
            <a:picLocks noGrp="1" noRot="1" noMove="1" noResize="1" noEditPoints="1" noAdjustHandles="1" noChangeArrowheads="1" noChangeShapeType="1" noCrop="1"/>
          </p:cNvPicPr>
          <p:nvPr/>
        </p:nvPicPr>
        <p:blipFill rotWithShape="1">
          <a:blip r:embed="rId6" cstate="print">
            <a:extLst>
              <a:ext uri="{BEBA8EAE-BF5A-486C-A8C5-ECC9F3942E4B}">
                <a14:imgProps xmlns:a14="http://schemas.microsoft.com/office/drawing/2010/main">
                  <a14:imgLayer r:embed="rId7">
                    <a14:imgEffect>
                      <a14:backgroundRemoval t="0" b="100000" l="0" r="100000">
                        <a14:foregroundMark x1="6633" y1="76833" x2="37959" y2="72500"/>
                        <a14:foregroundMark x1="7653" y1="49500" x2="7653" y2="49500"/>
                        <a14:foregroundMark x1="24388" y1="55167" x2="24388" y2="55167"/>
                        <a14:foregroundMark x1="37653" y1="54667" x2="37653" y2="54667"/>
                        <a14:foregroundMark x1="50102" y1="48667" x2="50102" y2="48667"/>
                        <a14:foregroundMark x1="59694" y1="42000" x2="59694" y2="42000"/>
                        <a14:foregroundMark x1="49388" y1="40333" x2="49388" y2="40333"/>
                        <a14:foregroundMark x1="58878" y1="47667" x2="58878" y2="47667"/>
                        <a14:foregroundMark x1="51735" y1="39500" x2="51735" y2="39500"/>
                        <a14:foregroundMark x1="64694" y1="52000" x2="64694" y2="52000"/>
                        <a14:foregroundMark x1="70612" y1="39500" x2="70612" y2="39500"/>
                        <a14:foregroundMark x1="86224" y1="35500" x2="86224" y2="35500"/>
                        <a14:backgroundMark x1="26837" y1="54667" x2="26837" y2="54667"/>
                      </a14:backgroundRemoval>
                    </a14:imgEffect>
                  </a14:imgLayer>
                </a14:imgProps>
              </a:ext>
              <a:ext uri="{28A0092B-C50C-407E-A947-70E740481C1C}">
                <a14:useLocalDpi xmlns:a14="http://schemas.microsoft.com/office/drawing/2010/main" val="0"/>
              </a:ext>
            </a:extLst>
          </a:blip>
          <a:srcRect t="18654" b="19303"/>
          <a:stretch/>
        </p:blipFill>
        <p:spPr bwMode="auto">
          <a:xfrm>
            <a:off x="476" y="1737625"/>
            <a:ext cx="3809048" cy="12033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291921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536700" y="1237991"/>
            <a:ext cx="7099299"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6. Walk in Service Together</a:t>
            </a:r>
            <a:endParaRPr lang="en-US" sz="3200" b="1" u="sng" dirty="0">
              <a:solidFill>
                <a:srgbClr val="0070C0"/>
              </a:solidFill>
              <a:effectLst>
                <a:outerShdw blurRad="38100" dist="38100" dir="2700000" algn="tl">
                  <a:srgbClr val="000000">
                    <a:alpha val="43137"/>
                  </a:srgbClr>
                </a:outerShdw>
              </a:effectLst>
            </a:endParaRPr>
          </a:p>
        </p:txBody>
      </p:sp>
      <p:sp>
        <p:nvSpPr>
          <p:cNvPr id="14" name="TextBox 13"/>
          <p:cNvSpPr txBox="1">
            <a:spLocks noGrp="1" noRot="1" noMove="1" noResize="1" noEditPoints="1" noAdjustHandles="1" noChangeArrowheads="1" noChangeShapeType="1"/>
          </p:cNvSpPr>
          <p:nvPr/>
        </p:nvSpPr>
        <p:spPr>
          <a:xfrm>
            <a:off x="152400" y="1992188"/>
            <a:ext cx="5306291" cy="39703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i="1" dirty="0">
                <a:solidFill>
                  <a:schemeClr val="tx1"/>
                </a:solidFill>
              </a:rPr>
              <a:t>What should a couple do if they find themselves in this situation?</a:t>
            </a:r>
          </a:p>
          <a:p>
            <a:endParaRPr lang="en-US" sz="1200" i="1" dirty="0">
              <a:solidFill>
                <a:schemeClr val="tx1"/>
              </a:solidFill>
            </a:endParaRPr>
          </a:p>
          <a:p>
            <a:r>
              <a:rPr lang="en-US" sz="2400" dirty="0">
                <a:solidFill>
                  <a:schemeClr val="tx1"/>
                </a:solidFill>
              </a:rPr>
              <a:t>They should work to resolve marital problems.</a:t>
            </a:r>
          </a:p>
          <a:p>
            <a:pPr marL="342900" indent="-342900">
              <a:buFont typeface="Arial" panose="020B0604020202020204" pitchFamily="34" charset="0"/>
              <a:buChar char="•"/>
            </a:pPr>
            <a:r>
              <a:rPr lang="en-US" sz="2400" dirty="0">
                <a:solidFill>
                  <a:schemeClr val="tx1"/>
                </a:solidFill>
              </a:rPr>
              <a:t>Read God’s word</a:t>
            </a:r>
          </a:p>
          <a:p>
            <a:pPr marL="342900" indent="-342900">
              <a:buFont typeface="Arial" panose="020B0604020202020204" pitchFamily="34" charset="0"/>
              <a:buChar char="•"/>
            </a:pPr>
            <a:r>
              <a:rPr lang="en-US" sz="2400" dirty="0">
                <a:solidFill>
                  <a:schemeClr val="tx1"/>
                </a:solidFill>
              </a:rPr>
              <a:t>Pray together</a:t>
            </a:r>
          </a:p>
          <a:p>
            <a:pPr marL="342900" indent="-342900">
              <a:buFont typeface="Arial" panose="020B0604020202020204" pitchFamily="34" charset="0"/>
              <a:buChar char="•"/>
            </a:pPr>
            <a:r>
              <a:rPr lang="en-US" sz="2400" dirty="0">
                <a:solidFill>
                  <a:schemeClr val="tx1"/>
                </a:solidFill>
              </a:rPr>
              <a:t>Discuss their commitment</a:t>
            </a:r>
          </a:p>
          <a:p>
            <a:pPr marL="342900" indent="-342900">
              <a:buFont typeface="Arial" panose="020B0604020202020204" pitchFamily="34" charset="0"/>
              <a:buChar char="•"/>
            </a:pPr>
            <a:r>
              <a:rPr lang="en-US" sz="2400" dirty="0">
                <a:solidFill>
                  <a:schemeClr val="tx1"/>
                </a:solidFill>
              </a:rPr>
              <a:t>Repent and ask forgiveness</a:t>
            </a:r>
          </a:p>
          <a:p>
            <a:pPr marL="342900" indent="-342900">
              <a:buFont typeface="Arial" panose="020B0604020202020204" pitchFamily="34" charset="0"/>
              <a:buChar char="•"/>
            </a:pPr>
            <a:r>
              <a:rPr lang="en-US" sz="2400" dirty="0">
                <a:solidFill>
                  <a:schemeClr val="tx1"/>
                </a:solidFill>
              </a:rPr>
              <a:t>Make a plan to correct issues and avoid them in the future</a:t>
            </a: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10"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How MARRIAGE works</a:t>
            </a:r>
          </a:p>
        </p:txBody>
      </p:sp>
      <p:pic>
        <p:nvPicPr>
          <p:cNvPr id="24580" name="Picture 4" descr="Construction Zone — FIRST UNITED METHODIST"/>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l="3958" r="3042"/>
          <a:stretch/>
        </p:blipFill>
        <p:spPr bwMode="auto">
          <a:xfrm rot="742539">
            <a:off x="4764479" y="2920365"/>
            <a:ext cx="3931972" cy="2113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0749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536700" y="1237991"/>
            <a:ext cx="7099299"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6. Walk in Service Together</a:t>
            </a:r>
            <a:endParaRPr lang="en-US" sz="3200" b="1" u="sng" dirty="0">
              <a:solidFill>
                <a:srgbClr val="0070C0"/>
              </a:solidFill>
              <a:effectLst>
                <a:outerShdw blurRad="38100" dist="38100" dir="2700000" algn="tl">
                  <a:srgbClr val="000000">
                    <a:alpha val="43137"/>
                  </a:srgbClr>
                </a:outerShdw>
              </a:effectLst>
            </a:endParaRPr>
          </a:p>
        </p:txBody>
      </p:sp>
      <p:sp>
        <p:nvSpPr>
          <p:cNvPr id="14" name="TextBox 13"/>
          <p:cNvSpPr txBox="1">
            <a:spLocks noGrp="1" noRot="1" noMove="1" noResize="1" noEditPoints="1" noAdjustHandles="1" noChangeArrowheads="1" noChangeShapeType="1"/>
          </p:cNvSpPr>
          <p:nvPr/>
        </p:nvSpPr>
        <p:spPr>
          <a:xfrm>
            <a:off x="152400" y="1992188"/>
            <a:ext cx="8839200" cy="181588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dirty="0">
                <a:solidFill>
                  <a:schemeClr val="tx1"/>
                </a:solidFill>
              </a:rPr>
              <a:t>Serving God together should be done with great consideration, balance and prayer. Ultimately, both the husband and wife are meant to serve God. The most fulfilling marriages are those that serve Christ together.</a:t>
            </a: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10"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How MARRIAGE works</a:t>
            </a:r>
          </a:p>
        </p:txBody>
      </p:sp>
      <p:pic>
        <p:nvPicPr>
          <p:cNvPr id="27650" name="Picture 2" descr="Serving God together is an opportunity for couples to grow in love"/>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0800" y="3879473"/>
            <a:ext cx="39624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5935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4" name="TextBox 13"/>
          <p:cNvSpPr txBox="1">
            <a:spLocks noGrp="1" noRot="1" noMove="1" noResize="1" noEditPoints="1" noAdjustHandles="1" noChangeArrowheads="1" noChangeShapeType="1"/>
          </p:cNvSpPr>
          <p:nvPr/>
        </p:nvSpPr>
        <p:spPr>
          <a:xfrm>
            <a:off x="304800" y="1927473"/>
            <a:ext cx="8572500" cy="39703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dirty="0">
                <a:solidFill>
                  <a:schemeClr val="accent2">
                    <a:lumMod val="75000"/>
                  </a:schemeClr>
                </a:solidFill>
              </a:rPr>
              <a:t>The purposes God created marriage for…</a:t>
            </a:r>
          </a:p>
          <a:p>
            <a:pPr marL="342900" indent="-342900">
              <a:buFont typeface="Arial" panose="020B0604020202020204" pitchFamily="34" charset="0"/>
              <a:buChar char="•"/>
            </a:pPr>
            <a:r>
              <a:rPr lang="en-US" sz="3200" dirty="0">
                <a:solidFill>
                  <a:schemeClr val="accent2">
                    <a:lumMod val="75000"/>
                  </a:schemeClr>
                </a:solidFill>
              </a:rPr>
              <a:t>To have a friend</a:t>
            </a:r>
          </a:p>
          <a:p>
            <a:pPr marL="342900" indent="-342900">
              <a:buFont typeface="Arial" panose="020B0604020202020204" pitchFamily="34" charset="0"/>
              <a:buChar char="•"/>
            </a:pPr>
            <a:r>
              <a:rPr lang="en-US" sz="3200" dirty="0">
                <a:solidFill>
                  <a:schemeClr val="accent2">
                    <a:lumMod val="75000"/>
                  </a:schemeClr>
                </a:solidFill>
              </a:rPr>
              <a:t>To have help</a:t>
            </a:r>
          </a:p>
          <a:p>
            <a:pPr marL="342900" indent="-342900">
              <a:buFont typeface="Arial" panose="020B0604020202020204" pitchFamily="34" charset="0"/>
              <a:buChar char="•"/>
            </a:pPr>
            <a:r>
              <a:rPr lang="en-US" sz="3200" dirty="0">
                <a:solidFill>
                  <a:schemeClr val="accent2">
                    <a:lumMod val="75000"/>
                  </a:schemeClr>
                </a:solidFill>
              </a:rPr>
              <a:t>To have children</a:t>
            </a:r>
          </a:p>
          <a:p>
            <a:pPr marL="342900" indent="-342900">
              <a:buFont typeface="Arial" panose="020B0604020202020204" pitchFamily="34" charset="0"/>
              <a:buChar char="•"/>
            </a:pPr>
            <a:r>
              <a:rPr lang="en-US" sz="3200" dirty="0">
                <a:solidFill>
                  <a:schemeClr val="accent2">
                    <a:lumMod val="75000"/>
                  </a:schemeClr>
                </a:solidFill>
              </a:rPr>
              <a:t>To have fun</a:t>
            </a:r>
          </a:p>
          <a:p>
            <a:pPr marL="342900" indent="-342900">
              <a:buFont typeface="Arial" panose="020B0604020202020204" pitchFamily="34" charset="0"/>
              <a:buChar char="•"/>
            </a:pPr>
            <a:r>
              <a:rPr lang="en-US" sz="3200" dirty="0">
                <a:solidFill>
                  <a:schemeClr val="accent2">
                    <a:lumMod val="75000"/>
                  </a:schemeClr>
                </a:solidFill>
              </a:rPr>
              <a:t>To have a witness</a:t>
            </a:r>
          </a:p>
          <a:p>
            <a:pPr marL="342900" indent="-342900">
              <a:buFont typeface="Arial" panose="020B0604020202020204" pitchFamily="34" charset="0"/>
              <a:buChar char="•"/>
            </a:pPr>
            <a:r>
              <a:rPr lang="en-US" sz="3200" dirty="0">
                <a:solidFill>
                  <a:schemeClr val="accent2">
                    <a:lumMod val="75000"/>
                  </a:schemeClr>
                </a:solidFill>
              </a:rPr>
              <a:t>To have service to Christ</a:t>
            </a:r>
          </a:p>
          <a:p>
            <a:endParaRPr lang="en-US" sz="2400" dirty="0">
              <a:solidFill>
                <a:schemeClr val="accent2">
                  <a:lumMod val="75000"/>
                </a:schemeClr>
              </a:solidFill>
            </a:endParaRP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10"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How MARRIAGE works</a:t>
            </a:r>
          </a:p>
        </p:txBody>
      </p:sp>
      <p:sp>
        <p:nvSpPr>
          <p:cNvPr id="8" name="TextBox 7"/>
          <p:cNvSpPr txBox="1">
            <a:spLocks noGrp="1" noRot="1" noMove="1" noResize="1" noEditPoints="1" noAdjustHandles="1" noChangeArrowheads="1" noChangeShapeType="1"/>
          </p:cNvSpPr>
          <p:nvPr/>
        </p:nvSpPr>
        <p:spPr>
          <a:xfrm>
            <a:off x="1536700" y="1237991"/>
            <a:ext cx="7099299"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6. Walk in Service Together</a:t>
            </a:r>
            <a:endParaRPr lang="en-US" sz="3200" b="1" u="sng" dirty="0">
              <a:solidFill>
                <a:srgbClr val="0070C0"/>
              </a:solidFill>
              <a:effectLst>
                <a:outerShdw blurRad="38100" dist="38100" dir="2700000" algn="tl">
                  <a:srgbClr val="000000">
                    <a:alpha val="43137"/>
                  </a:srgbClr>
                </a:outerShdw>
              </a:effectLst>
            </a:endParaRPr>
          </a:p>
        </p:txBody>
      </p:sp>
      <p:pic>
        <p:nvPicPr>
          <p:cNvPr id="26626" name="Picture 2" descr="loving-couple - 24HRS CITY FLORIST"/>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447316" y="2694226"/>
            <a:ext cx="3181756" cy="2990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994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4" name="TextBox 13"/>
          <p:cNvSpPr txBox="1">
            <a:spLocks noGrp="1" noRot="1" noMove="1" noResize="1" noEditPoints="1" noAdjustHandles="1" noChangeArrowheads="1" noChangeShapeType="1"/>
          </p:cNvSpPr>
          <p:nvPr/>
        </p:nvSpPr>
        <p:spPr>
          <a:xfrm>
            <a:off x="304800" y="1927473"/>
            <a:ext cx="8572500" cy="39703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dirty="0">
                <a:solidFill>
                  <a:schemeClr val="accent2">
                    <a:lumMod val="75000"/>
                  </a:schemeClr>
                </a:solidFill>
              </a:rPr>
              <a:t>Knowing the reasons God has for marriage—companionship, support, children, enjoyment, witness, and service—will help a couple fill their marriage and life with good things. The treasures of these relationships will be experienced, and the peace of God will remain.</a:t>
            </a: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10"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How MARRIAGE works</a:t>
            </a:r>
          </a:p>
        </p:txBody>
      </p:sp>
      <p:sp>
        <p:nvSpPr>
          <p:cNvPr id="8" name="TextBox 7"/>
          <p:cNvSpPr txBox="1">
            <a:spLocks noGrp="1" noRot="1" noMove="1" noResize="1" noEditPoints="1" noAdjustHandles="1" noChangeArrowheads="1" noChangeShapeType="1"/>
          </p:cNvSpPr>
          <p:nvPr/>
        </p:nvSpPr>
        <p:spPr>
          <a:xfrm>
            <a:off x="1536700" y="1237991"/>
            <a:ext cx="7099299"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A Brief Summary</a:t>
            </a:r>
            <a:endParaRPr lang="en-US" sz="3200" b="1" u="sng"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030002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a:grpSpLocks noGrp="1" noUngrp="1" noRot="1" noMove="1" noResize="1"/>
          </p:cNvGrpSpPr>
          <p:nvPr/>
        </p:nvGrpSpPr>
        <p:grpSpPr>
          <a:xfrm>
            <a:off x="-67962" y="228600"/>
            <a:ext cx="9144000" cy="4943058"/>
            <a:chOff x="0" y="0"/>
            <a:chExt cx="9144000" cy="4943058"/>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26629" name="Rectangle 5"/>
            <p:cNvSpPr>
              <a:spLocks noGrp="1" noRot="1" noMove="1" noResize="1" noEditPoints="1" noAdjustHandles="1" noChangeArrowheads="1" noChangeShapeType="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6635" name="Rectangle 11"/>
            <p:cNvSpPr>
              <a:spLocks noGrp="1" noRot="1" noMove="1" noResize="1" noEditPoints="1" noAdjustHandles="1" noChangeArrowheads="1" noChangeShapeType="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9" name="TextBox 18"/>
            <p:cNvSpPr txBox="1">
              <a:spLocks noGrp="1" noRot="1" noMove="1" noResize="1" noEditPoints="1" noAdjustHandles="1" noChangeArrowheads="1" noChangeShapeType="1"/>
            </p:cNvSpPr>
            <p:nvPr/>
          </p:nvSpPr>
          <p:spPr>
            <a:xfrm>
              <a:off x="685800" y="2819400"/>
              <a:ext cx="4792362" cy="2123658"/>
            </a:xfrm>
            <a:prstGeom prst="rect">
              <a:avLst/>
            </a:prstGeom>
            <a:noFill/>
            <a:effectLst>
              <a:glow rad="228600">
                <a:schemeClr val="accent6">
                  <a:satMod val="175000"/>
                  <a:alpha val="40000"/>
                </a:schemeClr>
              </a:glow>
            </a:effectLst>
          </p:spPr>
          <p:txBody>
            <a:bodyPr wrap="square" rtlCol="0">
              <a:spAutoFit/>
            </a:bodyPr>
            <a:lstStyle/>
            <a:p>
              <a:pPr lvl="0" algn="ctr"/>
              <a:r>
                <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Times New Roman" pitchFamily="18" charset="0"/>
                  <a:cs typeface="Arial" pitchFamily="34" charset="0"/>
                </a:rPr>
                <a:t>DISCUSSION</a:t>
              </a:r>
            </a:p>
            <a:p>
              <a:pPr lvl="0" algn="ctr"/>
              <a:r>
                <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Times New Roman" pitchFamily="18" charset="0"/>
                  <a:cs typeface="Arial" pitchFamily="34" charset="0"/>
                </a:rPr>
                <a:t>QUESTIONS</a:t>
              </a:r>
            </a:p>
          </p:txBody>
        </p:sp>
        <p:sp>
          <p:nvSpPr>
            <p:cNvPr id="30725" name="Rectangle 5"/>
            <p:cNvSpPr>
              <a:spLocks noGrp="1" noRot="1" noMove="1" noResize="1" noEditPoints="1" noAdjustHandles="1" noChangeArrowheads="1" noChangeShapeType="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2773" name="Rectangle 5"/>
            <p:cNvSpPr>
              <a:spLocks noGrp="1" noRot="1" noMove="1" noResize="1" noEditPoints="1" noAdjustHandles="1" noChangeArrowheads="1" noChangeShapeType="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pSp>
      <p:pic>
        <p:nvPicPr>
          <p:cNvPr id="2" name="Picture 1" descr="Discussion clipart - Hurca!"/>
          <p:cNvPicPr>
            <a:picLocks noGrp="1" noRot="1" noChangeAspect="1" noMove="1" noResize="1" noEditPoints="1" noAdjustHandles="1" noChangeArrowheads="1" noChangeShapeType="1" noCrop="1"/>
          </p:cNvPicPr>
          <p:nvPr/>
        </p:nvPicPr>
        <p:blipFill rotWithShape="1">
          <a:blip r:embed="rId3">
            <a:extLst>
              <a:ext uri="{BEBA8EAE-BF5A-486C-A8C5-ECC9F3942E4B}">
                <a14:imgProps xmlns:a14="http://schemas.microsoft.com/office/drawing/2010/main">
                  <a14:imgLayer r:embed="rId4">
                    <a14:imgEffect>
                      <a14:backgroundRemoval t="51500" b="90000" l="53375" r="89875">
                        <a14:foregroundMark x1="60125" y1="60000" x2="60125" y2="60000"/>
                        <a14:foregroundMark x1="65750" y1="71875" x2="65750" y2="71875"/>
                      </a14:backgroundRemoval>
                    </a14:imgEffect>
                  </a14:imgLayer>
                </a14:imgProps>
              </a:ext>
              <a:ext uri="{28A0092B-C50C-407E-A947-70E740481C1C}">
                <a14:useLocalDpi xmlns:a14="http://schemas.microsoft.com/office/drawing/2010/main" val="0"/>
              </a:ext>
            </a:extLst>
          </a:blip>
          <a:srcRect l="48888" t="50000" r="5556" b="5556"/>
          <a:stretch/>
        </p:blipFill>
        <p:spPr>
          <a:xfrm>
            <a:off x="4879150" y="1530711"/>
            <a:ext cx="4217670" cy="4114800"/>
          </a:xfrm>
          <a:prstGeom prst="rect">
            <a:avLst/>
          </a:prstGeom>
        </p:spPr>
      </p:pic>
      <p:pic>
        <p:nvPicPr>
          <p:cNvPr id="16" name="Picture 15"/>
          <p:cNvPicPr>
            <a:picLocks noGrp="1" noRot="1" noChangeAspect="1" noMove="1" noResize="1" noEditPoints="1" noAdjustHandles="1" noChangeArrowheads="1" noChangeShapeType="1" noCrop="1"/>
          </p:cNvPicPr>
          <p:nvPr/>
        </p:nvPicPr>
        <p:blipFill>
          <a:blip r:embed="rId5"/>
          <a:stretch>
            <a:fillRect/>
          </a:stretch>
        </p:blipFill>
        <p:spPr>
          <a:xfrm>
            <a:off x="0" y="6005512"/>
            <a:ext cx="9144000" cy="852488"/>
          </a:xfrm>
          <a:prstGeom prst="rect">
            <a:avLst/>
          </a:prstGeom>
        </p:spPr>
      </p:pic>
      <p:sp>
        <p:nvSpPr>
          <p:cNvPr id="14"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How MARRIAGE works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143000" y="1186344"/>
            <a:ext cx="7734300" cy="4524315"/>
          </a:xfrm>
          <a:prstGeom prst="rect">
            <a:avLst/>
          </a:prstGeom>
          <a:noFill/>
        </p:spPr>
        <p:txBody>
          <a:bodyPr wrap="square" rtlCol="0">
            <a:spAutoFit/>
          </a:bodyPr>
          <a:lstStyle/>
          <a:p>
            <a:r>
              <a:rPr lang="en-US" sz="2400" b="1" dirty="0">
                <a:solidFill>
                  <a:srgbClr val="0070C0"/>
                </a:solidFill>
              </a:rPr>
              <a:t>This lesson gives six purposes for marriage. Read the scriptures associated with each purpose and discuss why each one is important to a successful marriage.</a:t>
            </a:r>
          </a:p>
          <a:p>
            <a:endParaRPr lang="en-US" b="1" dirty="0">
              <a:solidFill>
                <a:srgbClr val="0070C0"/>
              </a:solidFill>
            </a:endParaRPr>
          </a:p>
          <a:p>
            <a:pPr marL="285750" indent="-285750">
              <a:buFont typeface="Arial" panose="020B0604020202020204" pitchFamily="34" charset="0"/>
              <a:buChar char="•"/>
            </a:pPr>
            <a:r>
              <a:rPr lang="en-US" sz="2400" b="1" i="1" dirty="0">
                <a:solidFill>
                  <a:srgbClr val="0070C0"/>
                </a:solidFill>
              </a:rPr>
              <a:t>Personal Companionship </a:t>
            </a:r>
            <a:r>
              <a:rPr lang="en-US" sz="2400" i="1" dirty="0">
                <a:solidFill>
                  <a:srgbClr val="0070C0"/>
                </a:solidFill>
              </a:rPr>
              <a:t>(Genesis 2:18)</a:t>
            </a:r>
          </a:p>
          <a:p>
            <a:pPr marL="285750" indent="-285750">
              <a:buFont typeface="Arial" panose="020B0604020202020204" pitchFamily="34" charset="0"/>
              <a:buChar char="•"/>
            </a:pPr>
            <a:r>
              <a:rPr lang="en-US" sz="2400" b="1" i="1" dirty="0">
                <a:solidFill>
                  <a:srgbClr val="0070C0"/>
                </a:solidFill>
              </a:rPr>
              <a:t>Mutual Support </a:t>
            </a:r>
            <a:r>
              <a:rPr lang="en-US" sz="2400" i="1" dirty="0">
                <a:solidFill>
                  <a:srgbClr val="0070C0"/>
                </a:solidFill>
              </a:rPr>
              <a:t>(Genesis 2:18, Matthew 19:6)</a:t>
            </a:r>
          </a:p>
          <a:p>
            <a:pPr marL="285750" indent="-285750">
              <a:buFont typeface="Arial" panose="020B0604020202020204" pitchFamily="34" charset="0"/>
              <a:buChar char="•"/>
            </a:pPr>
            <a:r>
              <a:rPr lang="en-US" sz="2400" b="1" i="1" dirty="0">
                <a:solidFill>
                  <a:srgbClr val="0070C0"/>
                </a:solidFill>
              </a:rPr>
              <a:t>Next Generation </a:t>
            </a:r>
            <a:r>
              <a:rPr lang="en-US" sz="2400" i="1" dirty="0">
                <a:solidFill>
                  <a:srgbClr val="0070C0"/>
                </a:solidFill>
              </a:rPr>
              <a:t>(Genesis 1:28, Ephesians 6:4, Psalm 78:5-7, Psalm 127:3)</a:t>
            </a:r>
          </a:p>
          <a:p>
            <a:pPr marL="285750" indent="-285750">
              <a:buFont typeface="Arial" panose="020B0604020202020204" pitchFamily="34" charset="0"/>
              <a:buChar char="•"/>
            </a:pPr>
            <a:r>
              <a:rPr lang="en-US" sz="2400" b="1" i="1" dirty="0">
                <a:solidFill>
                  <a:srgbClr val="0070C0"/>
                </a:solidFill>
              </a:rPr>
              <a:t>Personal Enjoyment </a:t>
            </a:r>
            <a:r>
              <a:rPr lang="en-US" sz="2400" i="1" dirty="0">
                <a:solidFill>
                  <a:srgbClr val="0070C0"/>
                </a:solidFill>
              </a:rPr>
              <a:t>(Proverbs 5:18-21)</a:t>
            </a:r>
          </a:p>
          <a:p>
            <a:pPr marL="285750" indent="-285750">
              <a:buFont typeface="Arial" panose="020B0604020202020204" pitchFamily="34" charset="0"/>
              <a:buChar char="•"/>
            </a:pPr>
            <a:r>
              <a:rPr lang="en-US" sz="2400" b="1" i="1" dirty="0">
                <a:solidFill>
                  <a:srgbClr val="0070C0"/>
                </a:solidFill>
              </a:rPr>
              <a:t>Bear Witness of Christ </a:t>
            </a:r>
            <a:r>
              <a:rPr lang="en-US" sz="2400" i="1" dirty="0">
                <a:solidFill>
                  <a:srgbClr val="0070C0"/>
                </a:solidFill>
              </a:rPr>
              <a:t>(Ephesians 5:22-23)</a:t>
            </a:r>
          </a:p>
          <a:p>
            <a:pPr marL="285750" indent="-285750">
              <a:buFont typeface="Arial" panose="020B0604020202020204" pitchFamily="34" charset="0"/>
              <a:buChar char="•"/>
            </a:pPr>
            <a:r>
              <a:rPr lang="en-US" sz="2400" b="1" i="1" dirty="0">
                <a:solidFill>
                  <a:srgbClr val="0070C0"/>
                </a:solidFill>
              </a:rPr>
              <a:t>Walk in Service Together </a:t>
            </a:r>
            <a:r>
              <a:rPr lang="en-US" sz="2400" i="1" dirty="0">
                <a:solidFill>
                  <a:srgbClr val="0070C0"/>
                </a:solidFill>
              </a:rPr>
              <a:t>(Genesis 1:27-28, 1 Peter 3:7, Acts 18:24-26)</a:t>
            </a: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10"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How MARRIAGE works</a:t>
            </a:r>
          </a:p>
        </p:txBody>
      </p:sp>
    </p:spTree>
    <p:extLst>
      <p:ext uri="{BB962C8B-B14F-4D97-AF65-F5344CB8AC3E}">
        <p14:creationId xmlns:p14="http://schemas.microsoft.com/office/powerpoint/2010/main" val="26562924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143000" y="1186344"/>
            <a:ext cx="7734300" cy="4401205"/>
          </a:xfrm>
          <a:prstGeom prst="rect">
            <a:avLst/>
          </a:prstGeom>
          <a:noFill/>
        </p:spPr>
        <p:txBody>
          <a:bodyPr wrap="square" rtlCol="0">
            <a:spAutoFit/>
          </a:bodyPr>
          <a:lstStyle/>
          <a:p>
            <a:r>
              <a:rPr lang="en-US" sz="2400" b="1" dirty="0">
                <a:solidFill>
                  <a:srgbClr val="0070C0"/>
                </a:solidFill>
              </a:rPr>
              <a:t>Read Ephesians 5:22-23 and review section 5. Discuss how marriage can reflect to others the relationship Jesus has with His bride, the Church? Consider the following ideas relating to these relationships as stated in Scripture:</a:t>
            </a:r>
          </a:p>
          <a:p>
            <a:endParaRPr lang="en-US" sz="1600" b="1" i="1" dirty="0">
              <a:solidFill>
                <a:srgbClr val="0070C0"/>
              </a:solidFill>
            </a:endParaRPr>
          </a:p>
          <a:p>
            <a:pPr marL="457200" indent="-457200">
              <a:buFont typeface="Arial" panose="020B0604020202020204" pitchFamily="34" charset="0"/>
              <a:buChar char="•"/>
            </a:pPr>
            <a:r>
              <a:rPr lang="en-US" sz="2800" b="1" dirty="0">
                <a:solidFill>
                  <a:srgbClr val="0070C0"/>
                </a:solidFill>
              </a:rPr>
              <a:t>Covenant</a:t>
            </a:r>
            <a:r>
              <a:rPr lang="en-US" sz="2800" dirty="0">
                <a:solidFill>
                  <a:srgbClr val="0070C0"/>
                </a:solidFill>
              </a:rPr>
              <a:t> (Matthew 19:5-6, 26:28, Genesis 2:24, Hebrews 8:6-13)</a:t>
            </a:r>
          </a:p>
          <a:p>
            <a:pPr marL="457200" indent="-457200">
              <a:buFont typeface="Arial" panose="020B0604020202020204" pitchFamily="34" charset="0"/>
              <a:buChar char="•"/>
            </a:pPr>
            <a:r>
              <a:rPr lang="en-US" sz="2800" b="1" dirty="0">
                <a:solidFill>
                  <a:srgbClr val="0070C0"/>
                </a:solidFill>
              </a:rPr>
              <a:t>Headship</a:t>
            </a:r>
            <a:r>
              <a:rPr lang="en-US" sz="2800" dirty="0">
                <a:solidFill>
                  <a:srgbClr val="0070C0"/>
                </a:solidFill>
              </a:rPr>
              <a:t> (Ephesians 5:23)</a:t>
            </a:r>
          </a:p>
          <a:p>
            <a:pPr marL="457200" indent="-457200">
              <a:buFont typeface="Arial" panose="020B0604020202020204" pitchFamily="34" charset="0"/>
              <a:buChar char="•"/>
            </a:pPr>
            <a:r>
              <a:rPr lang="en-US" sz="2800" b="1" dirty="0">
                <a:solidFill>
                  <a:srgbClr val="0070C0"/>
                </a:solidFill>
              </a:rPr>
              <a:t>Love</a:t>
            </a:r>
            <a:r>
              <a:rPr lang="en-US" sz="2800" dirty="0">
                <a:solidFill>
                  <a:srgbClr val="0070C0"/>
                </a:solidFill>
              </a:rPr>
              <a:t> (Ephesians 5:25-28, 33)</a:t>
            </a:r>
          </a:p>
          <a:p>
            <a:pPr marL="457200" indent="-457200">
              <a:buFont typeface="Arial" panose="020B0604020202020204" pitchFamily="34" charset="0"/>
              <a:buChar char="•"/>
            </a:pPr>
            <a:r>
              <a:rPr lang="en-US" sz="2800" b="1" dirty="0">
                <a:solidFill>
                  <a:srgbClr val="0070C0"/>
                </a:solidFill>
              </a:rPr>
              <a:t>Submission</a:t>
            </a:r>
            <a:r>
              <a:rPr lang="en-US" sz="2800" dirty="0">
                <a:solidFill>
                  <a:srgbClr val="0070C0"/>
                </a:solidFill>
              </a:rPr>
              <a:t> (Ephesians 5:24)</a:t>
            </a:r>
          </a:p>
          <a:p>
            <a:pPr marL="457200" indent="-457200">
              <a:buFont typeface="Arial" panose="020B0604020202020204" pitchFamily="34" charset="0"/>
              <a:buChar char="•"/>
            </a:pPr>
            <a:r>
              <a:rPr lang="en-US" sz="2800" b="1" dirty="0">
                <a:solidFill>
                  <a:srgbClr val="0070C0"/>
                </a:solidFill>
              </a:rPr>
              <a:t>One Body </a:t>
            </a:r>
            <a:r>
              <a:rPr lang="en-US" sz="2800" dirty="0">
                <a:solidFill>
                  <a:srgbClr val="0070C0"/>
                </a:solidFill>
              </a:rPr>
              <a:t>(Ephesians 5:29-30</a:t>
            </a: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10"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How MARRIAGE works</a:t>
            </a:r>
          </a:p>
        </p:txBody>
      </p:sp>
    </p:spTree>
    <p:extLst>
      <p:ext uri="{BB962C8B-B14F-4D97-AF65-F5344CB8AC3E}">
        <p14:creationId xmlns:p14="http://schemas.microsoft.com/office/powerpoint/2010/main" val="3709208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2353540" y="1233223"/>
            <a:ext cx="4326081"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6 Reasons for Marriage</a:t>
            </a:r>
            <a:endParaRPr lang="en-US" sz="3200" b="1" u="sng" dirty="0">
              <a:solidFill>
                <a:srgbClr val="0070C0"/>
              </a:solidFill>
              <a:effectLst>
                <a:outerShdw blurRad="38100" dist="38100" dir="2700000" algn="tl">
                  <a:srgbClr val="000000">
                    <a:alpha val="43137"/>
                  </a:srgbClr>
                </a:outerShdw>
              </a:effectLst>
            </a:endParaRP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10"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How MARRIAGE works</a:t>
            </a:r>
          </a:p>
        </p:txBody>
      </p:sp>
      <p:sp>
        <p:nvSpPr>
          <p:cNvPr id="2" name="Rectangle 1"/>
          <p:cNvSpPr>
            <a:spLocks noGrp="1" noRot="1" noMove="1" noResize="1" noEditPoints="1" noAdjustHandles="1" noChangeArrowheads="1" noChangeShapeType="1"/>
          </p:cNvSpPr>
          <p:nvPr/>
        </p:nvSpPr>
        <p:spPr>
          <a:xfrm>
            <a:off x="671944" y="3664006"/>
            <a:ext cx="2514600" cy="834138"/>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 Mutual Support</a:t>
            </a:r>
          </a:p>
        </p:txBody>
      </p:sp>
      <p:sp>
        <p:nvSpPr>
          <p:cNvPr id="11" name="Rectangle 10"/>
          <p:cNvSpPr>
            <a:spLocks noGrp="1" noRot="1" noMove="1" noResize="1" noEditPoints="1" noAdjustHandles="1" noChangeArrowheads="1" noChangeShapeType="1"/>
          </p:cNvSpPr>
          <p:nvPr/>
        </p:nvSpPr>
        <p:spPr>
          <a:xfrm>
            <a:off x="3259280" y="3657079"/>
            <a:ext cx="2514600" cy="834138"/>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 Personal Companionship</a:t>
            </a:r>
          </a:p>
        </p:txBody>
      </p:sp>
      <p:sp>
        <p:nvSpPr>
          <p:cNvPr id="13" name="Rectangle 12"/>
          <p:cNvSpPr>
            <a:spLocks noGrp="1" noRot="1" noMove="1" noResize="1" noEditPoints="1" noAdjustHandles="1" noChangeArrowheads="1" noChangeShapeType="1"/>
          </p:cNvSpPr>
          <p:nvPr/>
        </p:nvSpPr>
        <p:spPr>
          <a:xfrm>
            <a:off x="5846616" y="3650152"/>
            <a:ext cx="2514600" cy="834138"/>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 Next Generation</a:t>
            </a:r>
          </a:p>
        </p:txBody>
      </p:sp>
      <p:sp>
        <p:nvSpPr>
          <p:cNvPr id="15" name="Rectangle 14"/>
          <p:cNvSpPr>
            <a:spLocks noGrp="1" noRot="1" noMove="1" noResize="1" noEditPoints="1" noAdjustHandles="1" noChangeArrowheads="1" noChangeShapeType="1"/>
          </p:cNvSpPr>
          <p:nvPr/>
        </p:nvSpPr>
        <p:spPr>
          <a:xfrm>
            <a:off x="1929244" y="2751377"/>
            <a:ext cx="2514600" cy="834138"/>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 Personal Enjoyment</a:t>
            </a:r>
          </a:p>
        </p:txBody>
      </p:sp>
      <p:sp>
        <p:nvSpPr>
          <p:cNvPr id="16" name="Rectangle 15"/>
          <p:cNvSpPr>
            <a:spLocks noGrp="1" noRot="1" noMove="1" noResize="1" noEditPoints="1" noAdjustHandles="1" noChangeArrowheads="1" noChangeShapeType="1"/>
          </p:cNvSpPr>
          <p:nvPr/>
        </p:nvSpPr>
        <p:spPr>
          <a:xfrm>
            <a:off x="4516580" y="2751377"/>
            <a:ext cx="2514600" cy="834138"/>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 Bear Witness of Christ</a:t>
            </a:r>
          </a:p>
        </p:txBody>
      </p:sp>
      <p:sp>
        <p:nvSpPr>
          <p:cNvPr id="17" name="Rectangle 16"/>
          <p:cNvSpPr>
            <a:spLocks noGrp="1" noRot="1" noMove="1" noResize="1" noEditPoints="1" noAdjustHandles="1" noChangeArrowheads="1" noChangeShapeType="1"/>
          </p:cNvSpPr>
          <p:nvPr/>
        </p:nvSpPr>
        <p:spPr>
          <a:xfrm>
            <a:off x="3186544" y="1857873"/>
            <a:ext cx="2514600" cy="834138"/>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 Walk in Service Together</a:t>
            </a:r>
          </a:p>
        </p:txBody>
      </p:sp>
      <p:sp>
        <p:nvSpPr>
          <p:cNvPr id="3" name="TextBox 2"/>
          <p:cNvSpPr txBox="1">
            <a:spLocks noGrp="1" noRot="1" noMove="1" noResize="1" noEditPoints="1" noAdjustHandles="1" noChangeArrowheads="1" noChangeShapeType="1"/>
          </p:cNvSpPr>
          <p:nvPr/>
        </p:nvSpPr>
        <p:spPr>
          <a:xfrm>
            <a:off x="671945" y="4648200"/>
            <a:ext cx="7689272" cy="1200329"/>
          </a:xfrm>
          <a:prstGeom prst="rect">
            <a:avLst/>
          </a:prstGeom>
          <a:solidFill>
            <a:schemeClr val="bg1"/>
          </a:solidFill>
          <a:ln>
            <a:solidFill>
              <a:schemeClr val="accent2"/>
            </a:solidFill>
          </a:ln>
        </p:spPr>
        <p:txBody>
          <a:bodyPr wrap="square" rtlCol="0">
            <a:spAutoFit/>
          </a:bodyPr>
          <a:lstStyle/>
          <a:p>
            <a:r>
              <a:rPr lang="en-US" sz="2400" b="1" dirty="0">
                <a:solidFill>
                  <a:schemeClr val="accent2">
                    <a:lumMod val="75000"/>
                  </a:schemeClr>
                </a:solidFill>
              </a:rPr>
              <a:t>God had a reason for creating marriage. The key verse says God realized Adam needed a companion, a helper. So, God created woman to help Adam and work with him.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442720" y="1267467"/>
            <a:ext cx="6172200" cy="523220"/>
          </a:xfrm>
          <a:prstGeom prst="rect">
            <a:avLst/>
          </a:prstGeom>
          <a:noFill/>
        </p:spPr>
        <p:txBody>
          <a:bodyPr wrap="square" rtlCol="0">
            <a:spAutoFit/>
          </a:bodyPr>
          <a:lstStyle/>
          <a:p>
            <a:pPr algn="ctr"/>
            <a:r>
              <a:rPr lang="en-US" sz="2000" b="1" dirty="0">
                <a:solidFill>
                  <a:srgbClr val="0070C0"/>
                </a:solidFill>
                <a:effectLst>
                  <a:outerShdw blurRad="38100" dist="38100" dir="2700000" algn="tl">
                    <a:srgbClr val="000000">
                      <a:alpha val="43137"/>
                    </a:srgbClr>
                  </a:outerShdw>
                </a:effectLst>
              </a:rPr>
              <a:t> </a:t>
            </a:r>
            <a:r>
              <a:rPr lang="en-US" sz="2800" b="1" dirty="0">
                <a:solidFill>
                  <a:srgbClr val="0070C0"/>
                </a:solidFill>
                <a:effectLst>
                  <a:outerShdw blurRad="38100" dist="38100" dir="2700000" algn="tl">
                    <a:srgbClr val="000000">
                      <a:alpha val="43137"/>
                    </a:srgbClr>
                  </a:outerShdw>
                </a:effectLst>
              </a:rPr>
              <a:t>APPLICATION</a:t>
            </a:r>
            <a:endParaRPr lang="en-US" sz="2000" b="1" dirty="0">
              <a:solidFill>
                <a:srgbClr val="0070C0"/>
              </a:solidFill>
              <a:effectLst>
                <a:outerShdw blurRad="38100" dist="38100" dir="2700000" algn="tl">
                  <a:srgbClr val="000000">
                    <a:alpha val="43137"/>
                  </a:srgbClr>
                </a:outerShdw>
              </a:effectLst>
            </a:endParaRPr>
          </a:p>
        </p:txBody>
      </p:sp>
      <p:sp>
        <p:nvSpPr>
          <p:cNvPr id="14" name="TextBox 13"/>
          <p:cNvSpPr txBox="1">
            <a:spLocks noGrp="1" noRot="1" noMove="1" noResize="1" noEditPoints="1" noAdjustHandles="1" noChangeArrowheads="1" noChangeShapeType="1"/>
          </p:cNvSpPr>
          <p:nvPr/>
        </p:nvSpPr>
        <p:spPr>
          <a:xfrm>
            <a:off x="452120" y="1821057"/>
            <a:ext cx="8153400" cy="38164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514350" indent="-514350">
              <a:buFont typeface="+mj-lt"/>
              <a:buAutoNum type="arabicPeriod"/>
            </a:pPr>
            <a:r>
              <a:rPr lang="en-US" sz="2200" b="1" dirty="0"/>
              <a:t>If you are married, which of the six purposes of marriage is most evident in your marriage? Which is most lacking? Discuss these answers with your spouse. Write your thoughts. Together, pray and ask Jesus for help to make your marriage strong.</a:t>
            </a:r>
          </a:p>
          <a:p>
            <a:pPr marL="514350" indent="-514350">
              <a:buFont typeface="+mj-lt"/>
              <a:buAutoNum type="arabicPeriod"/>
            </a:pPr>
            <a:endParaRPr lang="en-US" sz="2200" b="1" dirty="0"/>
          </a:p>
          <a:p>
            <a:pPr marL="514350" indent="-514350">
              <a:buFont typeface="+mj-lt"/>
              <a:buAutoNum type="arabicPeriod"/>
            </a:pPr>
            <a:r>
              <a:rPr lang="en-US" sz="2200" b="1" dirty="0"/>
              <a:t>Read Ephesians 5 and 6. If you are married, read it together with your spouse. Identify and list family roles and responsibilities. Prayerfully consider areas in your marriage that need to improve or change. Write your thoughts. Keep your notes as these responsibilities will be discussed in Lesson 5 and 6.</a:t>
            </a:r>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How MARRIAGE works</a:t>
            </a:r>
          </a:p>
        </p:txBody>
      </p:sp>
    </p:spTree>
    <p:extLst>
      <p:ext uri="{BB962C8B-B14F-4D97-AF65-F5344CB8AC3E}">
        <p14:creationId xmlns:p14="http://schemas.microsoft.com/office/powerpoint/2010/main" val="12181032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9" name="Rounded Rectangle 8"/>
          <p:cNvSpPr>
            <a:spLocks noGrp="1" noRot="1" noMove="1" noResize="1" noEditPoints="1" noAdjustHandles="1" noChangeArrowheads="1" noChangeShapeType="1"/>
          </p:cNvSpPr>
          <p:nvPr/>
        </p:nvSpPr>
        <p:spPr>
          <a:xfrm>
            <a:off x="0" y="6248400"/>
            <a:ext cx="9144000" cy="6096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Contact: Info@Equippersgroup.org</a:t>
            </a:r>
            <a:endParaRPr lang="en-US" dirty="0"/>
          </a:p>
        </p:txBody>
      </p:sp>
      <p:pic>
        <p:nvPicPr>
          <p:cNvPr id="3" name="Picture 2"/>
          <p:cNvPicPr>
            <a:picLocks noGrp="1" noRot="1" noChangeAspect="1" noMove="1" noResize="1" noEditPoints="1" noAdjustHandles="1" noChangeArrowheads="1" noChangeShapeType="1" noCrop="1"/>
          </p:cNvPicPr>
          <p:nvPr/>
        </p:nvPicPr>
        <p:blipFill>
          <a:blip r:embed="rId3"/>
          <a:stretch>
            <a:fillRect/>
          </a:stretch>
        </p:blipFill>
        <p:spPr>
          <a:xfrm>
            <a:off x="3117756" y="1372949"/>
            <a:ext cx="2962275" cy="4581525"/>
          </a:xfrm>
          <a:prstGeom prst="rect">
            <a:avLst/>
          </a:prstGeom>
        </p:spPr>
      </p:pic>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How MARRIAGE works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752600" y="1184900"/>
            <a:ext cx="6172200"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Personal Companionship</a:t>
            </a:r>
            <a:endParaRPr lang="en-US" sz="3200" b="1" u="sng" dirty="0">
              <a:solidFill>
                <a:srgbClr val="0070C0"/>
              </a:solidFill>
              <a:effectLst>
                <a:outerShdw blurRad="38100" dist="38100" dir="2700000" algn="tl">
                  <a:srgbClr val="000000">
                    <a:alpha val="43137"/>
                  </a:srgbClr>
                </a:outerShdw>
              </a:effectLst>
            </a:endParaRPr>
          </a:p>
        </p:txBody>
      </p:sp>
      <p:sp>
        <p:nvSpPr>
          <p:cNvPr id="14" name="TextBox 13"/>
          <p:cNvSpPr txBox="1">
            <a:spLocks noGrp="1" noRot="1" noMove="1" noResize="1" noEditPoints="1" noAdjustHandles="1" noChangeArrowheads="1" noChangeShapeType="1"/>
          </p:cNvSpPr>
          <p:nvPr/>
        </p:nvSpPr>
        <p:spPr>
          <a:xfrm>
            <a:off x="1866900" y="1790458"/>
            <a:ext cx="7010400" cy="378565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000" dirty="0"/>
              <a:t>In Genesis 1, God says </a:t>
            </a:r>
            <a:r>
              <a:rPr lang="en-US" sz="4000" i="1" dirty="0"/>
              <a:t>six times </a:t>
            </a:r>
            <a:r>
              <a:rPr lang="en-US" sz="4000" dirty="0"/>
              <a:t>that creation was “</a:t>
            </a:r>
            <a:r>
              <a:rPr lang="en-US" sz="4000" i="1" dirty="0"/>
              <a:t>good</a:t>
            </a:r>
            <a:r>
              <a:rPr lang="en-US" sz="4000" dirty="0"/>
              <a:t>.” Then in chapter 2 He says, “</a:t>
            </a:r>
            <a:r>
              <a:rPr lang="en-US" sz="4000" i="1" dirty="0"/>
              <a:t>It is NOT good that the man should be alone</a:t>
            </a:r>
            <a:r>
              <a:rPr lang="en-US" sz="4000" dirty="0"/>
              <a:t>.” God created Eve to be a friend and helper to Adam.</a:t>
            </a:r>
            <a:endParaRPr lang="en-US" sz="4000" dirty="0">
              <a:solidFill>
                <a:schemeClr val="accent2"/>
              </a:solidFill>
            </a:endParaRP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10"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How MARRIAGE works</a:t>
            </a:r>
          </a:p>
        </p:txBody>
      </p:sp>
      <p:pic>
        <p:nvPicPr>
          <p:cNvPr id="4" name="Picture 3"/>
          <p:cNvPicPr>
            <a:picLocks noGrp="1" noRot="1" noChangeAspect="1" noMove="1" noResize="1" noEditPoints="1" noAdjustHandles="1" noChangeArrowheads="1" noChangeShapeType="1" noCrop="1"/>
          </p:cNvPicPr>
          <p:nvPr/>
        </p:nvPicPr>
        <p:blipFill rotWithShape="1">
          <a:blip r:embed="rId4"/>
          <a:srcRect l="20717" r="34424"/>
          <a:stretch/>
        </p:blipFill>
        <p:spPr>
          <a:xfrm>
            <a:off x="76200" y="3503616"/>
            <a:ext cx="1746571" cy="2146825"/>
          </a:xfrm>
          <a:prstGeom prst="rect">
            <a:avLst/>
          </a:prstGeom>
        </p:spPr>
      </p:pic>
    </p:spTree>
    <p:extLst>
      <p:ext uri="{BB962C8B-B14F-4D97-AF65-F5344CB8AC3E}">
        <p14:creationId xmlns:p14="http://schemas.microsoft.com/office/powerpoint/2010/main" val="1471928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752600" y="1143000"/>
            <a:ext cx="6172200"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1. Personal Companionship</a:t>
            </a:r>
            <a:endParaRPr lang="en-US" sz="3200" b="1" u="sng" dirty="0">
              <a:solidFill>
                <a:srgbClr val="0070C0"/>
              </a:solidFill>
              <a:effectLst>
                <a:outerShdw blurRad="38100" dist="38100" dir="2700000" algn="tl">
                  <a:srgbClr val="000000">
                    <a:alpha val="43137"/>
                  </a:srgbClr>
                </a:outerShdw>
              </a:effectLst>
            </a:endParaRPr>
          </a:p>
        </p:txBody>
      </p:sp>
      <p:sp>
        <p:nvSpPr>
          <p:cNvPr id="14" name="TextBox 13"/>
          <p:cNvSpPr txBox="1">
            <a:spLocks noGrp="1" noRot="1" noMove="1" noResize="1" noEditPoints="1" noAdjustHandles="1" noChangeArrowheads="1" noChangeShapeType="1"/>
          </p:cNvSpPr>
          <p:nvPr/>
        </p:nvSpPr>
        <p:spPr>
          <a:xfrm>
            <a:off x="1866900" y="1786084"/>
            <a:ext cx="7010400" cy="39703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dirty="0">
                <a:solidFill>
                  <a:schemeClr val="accent2">
                    <a:lumMod val="50000"/>
                  </a:schemeClr>
                </a:solidFill>
              </a:rPr>
              <a:t>Mankind were created to be relational creatures. </a:t>
            </a:r>
            <a:r>
              <a:rPr lang="en-US" sz="3600" b="1" dirty="0">
                <a:solidFill>
                  <a:schemeClr val="accent2">
                    <a:lumMod val="50000"/>
                  </a:schemeClr>
                </a:solidFill>
              </a:rPr>
              <a:t>People need other people.</a:t>
            </a:r>
            <a:r>
              <a:rPr lang="en-US" sz="3600" dirty="0">
                <a:solidFill>
                  <a:schemeClr val="accent2">
                    <a:lumMod val="50000"/>
                  </a:schemeClr>
                </a:solidFill>
              </a:rPr>
              <a:t> They need companionship. They need supportive relationships. A person needs a relationship that will compliment them.</a:t>
            </a: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10"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How MARRIAGE works</a:t>
            </a:r>
          </a:p>
        </p:txBody>
      </p:sp>
      <p:pic>
        <p:nvPicPr>
          <p:cNvPr id="7" name="Picture 6"/>
          <p:cNvPicPr>
            <a:picLocks noGrp="1" noRot="1" noChangeAspect="1" noMove="1" noResize="1" noEditPoints="1" noAdjustHandles="1" noChangeArrowheads="1" noChangeShapeType="1" noCrop="1"/>
          </p:cNvPicPr>
          <p:nvPr/>
        </p:nvPicPr>
        <p:blipFill rotWithShape="1">
          <a:blip r:embed="rId4"/>
          <a:srcRect l="20717" r="34424"/>
          <a:stretch/>
        </p:blipFill>
        <p:spPr>
          <a:xfrm>
            <a:off x="76200" y="3503616"/>
            <a:ext cx="1746571" cy="2146825"/>
          </a:xfrm>
          <a:prstGeom prst="rect">
            <a:avLst/>
          </a:prstGeom>
        </p:spPr>
      </p:pic>
    </p:spTree>
    <p:extLst>
      <p:ext uri="{BB962C8B-B14F-4D97-AF65-F5344CB8AC3E}">
        <p14:creationId xmlns:p14="http://schemas.microsoft.com/office/powerpoint/2010/main" val="886365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752600" y="1143000"/>
            <a:ext cx="6172200"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1. Personal Companionship</a:t>
            </a:r>
            <a:endParaRPr lang="en-US" sz="3200" b="1" u="sng" dirty="0">
              <a:solidFill>
                <a:srgbClr val="0070C0"/>
              </a:solidFill>
              <a:effectLst>
                <a:outerShdw blurRad="38100" dist="38100" dir="2700000" algn="tl">
                  <a:srgbClr val="000000">
                    <a:alpha val="43137"/>
                  </a:srgbClr>
                </a:outerShdw>
              </a:effectLst>
            </a:endParaRPr>
          </a:p>
        </p:txBody>
      </p:sp>
      <p:sp>
        <p:nvSpPr>
          <p:cNvPr id="14" name="TextBox 13"/>
          <p:cNvSpPr txBox="1">
            <a:spLocks noGrp="1" noRot="1" noMove="1" noResize="1" noEditPoints="1" noAdjustHandles="1" noChangeArrowheads="1" noChangeShapeType="1"/>
          </p:cNvSpPr>
          <p:nvPr/>
        </p:nvSpPr>
        <p:spPr>
          <a:xfrm>
            <a:off x="1866900" y="1786084"/>
            <a:ext cx="7010400" cy="35394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dirty="0">
                <a:solidFill>
                  <a:schemeClr val="accent2">
                    <a:lumMod val="50000"/>
                  </a:schemeClr>
                </a:solidFill>
              </a:rPr>
              <a:t>God intended that marriage partners become the primary source of companionship for each other throughout life. Each spouse is meant to meet their mate’s primary relational needs. </a:t>
            </a:r>
            <a:r>
              <a:rPr lang="en-US" sz="3200" b="1" dirty="0">
                <a:solidFill>
                  <a:schemeClr val="accent2">
                    <a:lumMod val="50000"/>
                  </a:schemeClr>
                </a:solidFill>
              </a:rPr>
              <a:t>Husbands and wives are meant to be best friends.</a:t>
            </a: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10"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How MARRIAGE works</a:t>
            </a:r>
          </a:p>
        </p:txBody>
      </p:sp>
      <p:pic>
        <p:nvPicPr>
          <p:cNvPr id="7" name="Picture 6"/>
          <p:cNvPicPr>
            <a:picLocks noGrp="1" noRot="1" noChangeAspect="1" noMove="1" noResize="1" noEditPoints="1" noAdjustHandles="1" noChangeArrowheads="1" noChangeShapeType="1" noCrop="1"/>
          </p:cNvPicPr>
          <p:nvPr/>
        </p:nvPicPr>
        <p:blipFill rotWithShape="1">
          <a:blip r:embed="rId4"/>
          <a:srcRect l="20717" r="34424"/>
          <a:stretch/>
        </p:blipFill>
        <p:spPr>
          <a:xfrm>
            <a:off x="76200" y="3503616"/>
            <a:ext cx="1746571" cy="2146825"/>
          </a:xfrm>
          <a:prstGeom prst="rect">
            <a:avLst/>
          </a:prstGeom>
        </p:spPr>
      </p:pic>
    </p:spTree>
    <p:extLst>
      <p:ext uri="{BB962C8B-B14F-4D97-AF65-F5344CB8AC3E}">
        <p14:creationId xmlns:p14="http://schemas.microsoft.com/office/powerpoint/2010/main" val="4034583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752600" y="1143000"/>
            <a:ext cx="6172200"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1. Personal Companionship</a:t>
            </a:r>
            <a:endParaRPr lang="en-US" sz="3200" b="1" u="sng" dirty="0">
              <a:solidFill>
                <a:srgbClr val="0070C0"/>
              </a:solidFill>
              <a:effectLst>
                <a:outerShdw blurRad="38100" dist="38100" dir="2700000" algn="tl">
                  <a:srgbClr val="000000">
                    <a:alpha val="43137"/>
                  </a:srgbClr>
                </a:outerShdw>
              </a:effectLst>
            </a:endParaRPr>
          </a:p>
        </p:txBody>
      </p:sp>
      <p:sp>
        <p:nvSpPr>
          <p:cNvPr id="14" name="TextBox 13"/>
          <p:cNvSpPr txBox="1">
            <a:spLocks noGrp="1" noRot="1" noMove="1" noResize="1" noEditPoints="1" noAdjustHandles="1" noChangeArrowheads="1" noChangeShapeType="1"/>
          </p:cNvSpPr>
          <p:nvPr/>
        </p:nvSpPr>
        <p:spPr>
          <a:xfrm>
            <a:off x="1866900" y="1786084"/>
            <a:ext cx="7010400" cy="403187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dirty="0">
                <a:solidFill>
                  <a:schemeClr val="accent2">
                    <a:lumMod val="50000"/>
                  </a:schemeClr>
                </a:solidFill>
              </a:rPr>
              <a:t>Numerous studies have been conducted to determine why some marriages are healthy and successful and others end in tragic divorce. </a:t>
            </a:r>
            <a:r>
              <a:rPr lang="en-US" sz="3200" b="1" dirty="0">
                <a:solidFill>
                  <a:schemeClr val="accent2">
                    <a:lumMod val="50000"/>
                  </a:schemeClr>
                </a:solidFill>
              </a:rPr>
              <a:t>The number one reason given by successful couples whose marriages have endured the difficulties of life is that they are best friends.</a:t>
            </a: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10"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How MARRIAGE works</a:t>
            </a:r>
          </a:p>
        </p:txBody>
      </p:sp>
      <p:pic>
        <p:nvPicPr>
          <p:cNvPr id="7" name="Picture 6"/>
          <p:cNvPicPr>
            <a:picLocks noGrp="1" noRot="1" noChangeAspect="1" noMove="1" noResize="1" noEditPoints="1" noAdjustHandles="1" noChangeArrowheads="1" noChangeShapeType="1" noCrop="1"/>
          </p:cNvPicPr>
          <p:nvPr/>
        </p:nvPicPr>
        <p:blipFill rotWithShape="1">
          <a:blip r:embed="rId4"/>
          <a:srcRect l="20717" r="34424"/>
          <a:stretch/>
        </p:blipFill>
        <p:spPr>
          <a:xfrm>
            <a:off x="76200" y="3503616"/>
            <a:ext cx="1746571" cy="2146825"/>
          </a:xfrm>
          <a:prstGeom prst="rect">
            <a:avLst/>
          </a:prstGeom>
        </p:spPr>
      </p:pic>
    </p:spTree>
    <p:extLst>
      <p:ext uri="{BB962C8B-B14F-4D97-AF65-F5344CB8AC3E}">
        <p14:creationId xmlns:p14="http://schemas.microsoft.com/office/powerpoint/2010/main" val="1851626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2705100" y="1143000"/>
            <a:ext cx="6172200"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2. Mutual Support</a:t>
            </a:r>
            <a:endParaRPr lang="en-US" sz="3200" b="1" u="sng" dirty="0">
              <a:solidFill>
                <a:srgbClr val="0070C0"/>
              </a:solidFill>
              <a:effectLst>
                <a:outerShdw blurRad="38100" dist="38100" dir="2700000" algn="tl">
                  <a:srgbClr val="000000">
                    <a:alpha val="43137"/>
                  </a:srgbClr>
                </a:outerShdw>
              </a:effectLst>
            </a:endParaRPr>
          </a:p>
        </p:txBody>
      </p:sp>
      <p:sp>
        <p:nvSpPr>
          <p:cNvPr id="14" name="TextBox 13"/>
          <p:cNvSpPr txBox="1">
            <a:spLocks noGrp="1" noRot="1" noMove="1" noResize="1" noEditPoints="1" noAdjustHandles="1" noChangeArrowheads="1" noChangeShapeType="1"/>
          </p:cNvSpPr>
          <p:nvPr/>
        </p:nvSpPr>
        <p:spPr>
          <a:xfrm>
            <a:off x="304800" y="1786084"/>
            <a:ext cx="8572500" cy="258532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700" dirty="0">
                <a:solidFill>
                  <a:schemeClr val="accent2">
                    <a:lumMod val="50000"/>
                  </a:schemeClr>
                </a:solidFill>
              </a:rPr>
              <a:t>Marriage does away with an unhealthy independent spirit and a sense of self-centeredness. God puts a man and woman together so they will have a constant support; someone always there to help, encourage, correct, and challenge them when the need arises. The pressures of life are lessened with the help of a God-given spouse. </a:t>
            </a:r>
            <a:endParaRPr lang="en-US" sz="2700" b="1" dirty="0">
              <a:solidFill>
                <a:schemeClr val="accent2">
                  <a:lumMod val="50000"/>
                </a:schemeClr>
              </a:solidFill>
            </a:endParaRP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10"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How MARRIAGE works</a:t>
            </a:r>
          </a:p>
        </p:txBody>
      </p:sp>
      <p:pic>
        <p:nvPicPr>
          <p:cNvPr id="2050" name="Picture 2" descr="These 27 Old Couples Will Remind You What Love Is All About - Lifehack"/>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7441" y="4269925"/>
            <a:ext cx="3027218" cy="1702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145051"/>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blipFill>
          <a:blip xmlns:r="http://schemas.openxmlformats.org/officeDocument/2006/relationships" r:embed="rId2">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3">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2232</TotalTime>
  <Words>2737</Words>
  <Application>Microsoft Office PowerPoint</Application>
  <PresentationFormat>On-screen Show (4:3)</PresentationFormat>
  <Paragraphs>200</Paragraphs>
  <Slides>41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Franklin Gothic Book</vt:lpstr>
      <vt:lpstr>Franklin Gothic Medium</vt:lpstr>
      <vt:lpstr>Impact</vt:lpstr>
      <vt:lpstr>Wingdings 2</vt:lpstr>
      <vt:lpstr>Trek</vt:lpstr>
      <vt:lpstr>How MARRIAGE works</vt:lpstr>
      <vt:lpstr>How MARRIAGE works</vt:lpstr>
      <vt:lpstr>PowerPoint Presentation</vt:lpstr>
      <vt:lpstr>How MARRIAGE works</vt:lpstr>
      <vt:lpstr>How MARRIAGE works</vt:lpstr>
      <vt:lpstr>How MARRIAGE works</vt:lpstr>
      <vt:lpstr>How MARRIAGE works</vt:lpstr>
      <vt:lpstr>How MARRIAGE works</vt:lpstr>
      <vt:lpstr>How MARRIAGE works</vt:lpstr>
      <vt:lpstr>How MARRIAGE works</vt:lpstr>
      <vt:lpstr>How MARRIAGE works</vt:lpstr>
      <vt:lpstr>How MARRIAGE works</vt:lpstr>
      <vt:lpstr>How MARRIAGE works</vt:lpstr>
      <vt:lpstr>How MARRIAGE works</vt:lpstr>
      <vt:lpstr>How MARRIAGE works</vt:lpstr>
      <vt:lpstr>How MARRIAGE works</vt:lpstr>
      <vt:lpstr>How MARRIAGE works</vt:lpstr>
      <vt:lpstr>How MARRIAGE works</vt:lpstr>
      <vt:lpstr>How MARRIAGE works</vt:lpstr>
      <vt:lpstr>How MARRIAGE works</vt:lpstr>
      <vt:lpstr>How MARRIAGE works</vt:lpstr>
      <vt:lpstr>How MARRIAGE works</vt:lpstr>
      <vt:lpstr>How MARRIAGE works</vt:lpstr>
      <vt:lpstr>How MARRIAGE works</vt:lpstr>
      <vt:lpstr>How MARRIAGE works</vt:lpstr>
      <vt:lpstr>How MARRIAGE works</vt:lpstr>
      <vt:lpstr>How MARRIAGE works</vt:lpstr>
      <vt:lpstr>How MARRIAGE works</vt:lpstr>
      <vt:lpstr>How MARRIAGE works</vt:lpstr>
      <vt:lpstr>How MARRIAGE works</vt:lpstr>
      <vt:lpstr>How MARRIAGE works</vt:lpstr>
      <vt:lpstr>How MARRIAGE works</vt:lpstr>
      <vt:lpstr>How MARRIAGE works</vt:lpstr>
      <vt:lpstr>How MARRIAGE works</vt:lpstr>
      <vt:lpstr>How MARRIAGE works</vt:lpstr>
      <vt:lpstr>How MARRIAGE works</vt:lpstr>
      <vt:lpstr>How MARRIAGE works</vt:lpstr>
      <vt:lpstr>How MARRIAGE works</vt:lpstr>
      <vt:lpstr>How MARRIAGE works</vt:lpstr>
      <vt:lpstr>How MARRIAGE works</vt:lpstr>
      <vt:lpstr>How MARRIAGE works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athomas</dc:creator>
  <cp:lastModifiedBy>Nathan Fink</cp:lastModifiedBy>
  <cp:revision>238</cp:revision>
  <dcterms:created xsi:type="dcterms:W3CDTF">2009-07-22T00:00:56Z</dcterms:created>
  <dcterms:modified xsi:type="dcterms:W3CDTF">2022-06-11T20:34:29Z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TC300005141033</vt:lpwstr>
  </property>
</Properties>
</file>