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48" r:id="rId1"/>
  </p:sldMasterIdLst>
  <p:sldIdLst>
    <p:sldId id="256" r:id="rId2"/>
    <p:sldId id="266" r:id="rId3"/>
    <p:sldId id="265" r:id="rId4"/>
    <p:sldId id="260" r:id="rId5"/>
    <p:sldId id="276" r:id="rId6"/>
    <p:sldId id="307" r:id="rId7"/>
    <p:sldId id="278" r:id="rId8"/>
    <p:sldId id="298" r:id="rId9"/>
    <p:sldId id="305" r:id="rId10"/>
    <p:sldId id="306" r:id="rId11"/>
    <p:sldId id="312" r:id="rId12"/>
    <p:sldId id="294" r:id="rId13"/>
    <p:sldId id="313" r:id="rId14"/>
    <p:sldId id="314" r:id="rId15"/>
    <p:sldId id="309" r:id="rId16"/>
    <p:sldId id="274" r:id="rId17"/>
    <p:sldId id="290" r:id="rId18"/>
    <p:sldId id="269" r:id="rId19"/>
    <p:sldId id="275"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BF7FF"/>
    <a:srgbClr val="FFF7F7"/>
    <a:srgbClr val="EAF8E8"/>
    <a:srgbClr val="C6EAC0"/>
    <a:srgbClr val="CCECFF"/>
    <a:srgbClr val="FFCCCC"/>
    <a:srgbClr val="FFEBE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0CF7360-423C-4A28-84A3-CEBBF2C7299D}" v="19" dt="2020-05-18T19:24:43.39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9" autoAdjust="0"/>
    <p:restoredTop sz="94718" autoAdjust="0"/>
  </p:normalViewPr>
  <p:slideViewPr>
    <p:cSldViewPr>
      <p:cViewPr varScale="1">
        <p:scale>
          <a:sx n="105" d="100"/>
          <a:sy n="105" d="100"/>
        </p:scale>
        <p:origin x="1794"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1315"/>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 Hughes" userId="effa051925f1405f" providerId="LiveId" clId="{F0CF7360-423C-4A28-84A3-CEBBF2C7299D}"/>
    <pc:docChg chg="undo custSel addSld delSld modSld sldOrd">
      <pc:chgData name="Jo Hughes" userId="effa051925f1405f" providerId="LiveId" clId="{F0CF7360-423C-4A28-84A3-CEBBF2C7299D}" dt="2020-05-18T19:25:35.502" v="603" actId="1076"/>
      <pc:docMkLst>
        <pc:docMk/>
      </pc:docMkLst>
      <pc:sldChg chg="modSp mod">
        <pc:chgData name="Jo Hughes" userId="effa051925f1405f" providerId="LiveId" clId="{F0CF7360-423C-4A28-84A3-CEBBF2C7299D}" dt="2020-05-18T16:41:30.588" v="28" actId="20577"/>
        <pc:sldMkLst>
          <pc:docMk/>
          <pc:sldMk cId="0" sldId="257"/>
        </pc:sldMkLst>
        <pc:spChg chg="mod">
          <ac:chgData name="Jo Hughes" userId="effa051925f1405f" providerId="LiveId" clId="{F0CF7360-423C-4A28-84A3-CEBBF2C7299D}" dt="2020-05-18T16:41:30.588" v="28" actId="20577"/>
          <ac:spMkLst>
            <pc:docMk/>
            <pc:sldMk cId="0" sldId="257"/>
            <ac:spMk id="11" creationId="{00000000-0000-0000-0000-000000000000}"/>
          </ac:spMkLst>
        </pc:spChg>
        <pc:picChg chg="mod">
          <ac:chgData name="Jo Hughes" userId="effa051925f1405f" providerId="LiveId" clId="{F0CF7360-423C-4A28-84A3-CEBBF2C7299D}" dt="2020-05-18T16:41:29.922" v="27" actId="1076"/>
          <ac:picMkLst>
            <pc:docMk/>
            <pc:sldMk cId="0" sldId="257"/>
            <ac:picMk id="1026" creationId="{00000000-0000-0000-0000-000000000000}"/>
          </ac:picMkLst>
        </pc:picChg>
      </pc:sldChg>
      <pc:sldChg chg="modSp mod">
        <pc:chgData name="Jo Hughes" userId="effa051925f1405f" providerId="LiveId" clId="{F0CF7360-423C-4A28-84A3-CEBBF2C7299D}" dt="2020-05-18T16:38:50.400" v="8" actId="20577"/>
        <pc:sldMkLst>
          <pc:docMk/>
          <pc:sldMk cId="0" sldId="259"/>
        </pc:sldMkLst>
        <pc:spChg chg="mod">
          <ac:chgData name="Jo Hughes" userId="effa051925f1405f" providerId="LiveId" clId="{F0CF7360-423C-4A28-84A3-CEBBF2C7299D}" dt="2020-05-18T16:38:50.400" v="8" actId="20577"/>
          <ac:spMkLst>
            <pc:docMk/>
            <pc:sldMk cId="0" sldId="259"/>
            <ac:spMk id="16386" creationId="{00000000-0000-0000-0000-000000000000}"/>
          </ac:spMkLst>
        </pc:spChg>
      </pc:sldChg>
      <pc:sldChg chg="modSp mod">
        <pc:chgData name="Jo Hughes" userId="effa051925f1405f" providerId="LiveId" clId="{F0CF7360-423C-4A28-84A3-CEBBF2C7299D}" dt="2020-05-18T16:42:17.490" v="39" actId="20577"/>
        <pc:sldMkLst>
          <pc:docMk/>
          <pc:sldMk cId="0" sldId="260"/>
        </pc:sldMkLst>
        <pc:spChg chg="mod">
          <ac:chgData name="Jo Hughes" userId="effa051925f1405f" providerId="LiveId" clId="{F0CF7360-423C-4A28-84A3-CEBBF2C7299D}" dt="2020-05-18T16:42:16.165" v="37" actId="1076"/>
          <ac:spMkLst>
            <pc:docMk/>
            <pc:sldMk cId="0" sldId="260"/>
            <ac:spMk id="12" creationId="{00000000-0000-0000-0000-000000000000}"/>
          </ac:spMkLst>
        </pc:spChg>
        <pc:spChg chg="mod">
          <ac:chgData name="Jo Hughes" userId="effa051925f1405f" providerId="LiveId" clId="{F0CF7360-423C-4A28-84A3-CEBBF2C7299D}" dt="2020-05-18T16:42:17.490" v="39" actId="20577"/>
          <ac:spMkLst>
            <pc:docMk/>
            <pc:sldMk cId="0" sldId="260"/>
            <ac:spMk id="14" creationId="{00000000-0000-0000-0000-000000000000}"/>
          </ac:spMkLst>
        </pc:spChg>
      </pc:sldChg>
      <pc:sldChg chg="modSp mod">
        <pc:chgData name="Jo Hughes" userId="effa051925f1405f" providerId="LiveId" clId="{F0CF7360-423C-4A28-84A3-CEBBF2C7299D}" dt="2020-05-18T18:43:22.069" v="312" actId="20577"/>
        <pc:sldMkLst>
          <pc:docMk/>
          <pc:sldMk cId="0" sldId="261"/>
        </pc:sldMkLst>
        <pc:graphicFrameChg chg="modGraphic">
          <ac:chgData name="Jo Hughes" userId="effa051925f1405f" providerId="LiveId" clId="{F0CF7360-423C-4A28-84A3-CEBBF2C7299D}" dt="2020-05-18T18:43:22.069" v="312" actId="20577"/>
          <ac:graphicFrameMkLst>
            <pc:docMk/>
            <pc:sldMk cId="0" sldId="261"/>
            <ac:graphicFrameMk id="7" creationId="{00000000-0000-0000-0000-000000000000}"/>
          </ac:graphicFrameMkLst>
        </pc:graphicFrameChg>
      </pc:sldChg>
      <pc:sldChg chg="modSp mod">
        <pc:chgData name="Jo Hughes" userId="effa051925f1405f" providerId="LiveId" clId="{F0CF7360-423C-4A28-84A3-CEBBF2C7299D}" dt="2020-05-18T16:39:04.240" v="11" actId="14734"/>
        <pc:sldMkLst>
          <pc:docMk/>
          <pc:sldMk cId="0" sldId="263"/>
        </pc:sldMkLst>
        <pc:graphicFrameChg chg="modGraphic">
          <ac:chgData name="Jo Hughes" userId="effa051925f1405f" providerId="LiveId" clId="{F0CF7360-423C-4A28-84A3-CEBBF2C7299D}" dt="2020-05-18T16:39:04.240" v="11" actId="14734"/>
          <ac:graphicFrameMkLst>
            <pc:docMk/>
            <pc:sldMk cId="0" sldId="263"/>
            <ac:graphicFrameMk id="9" creationId="{00000000-0000-0000-0000-000000000000}"/>
          </ac:graphicFrameMkLst>
        </pc:graphicFrameChg>
      </pc:sldChg>
      <pc:sldChg chg="modSp mod">
        <pc:chgData name="Jo Hughes" userId="effa051925f1405f" providerId="LiveId" clId="{F0CF7360-423C-4A28-84A3-CEBBF2C7299D}" dt="2020-05-18T19:05:05.272" v="539" actId="20577"/>
        <pc:sldMkLst>
          <pc:docMk/>
          <pc:sldMk cId="0" sldId="264"/>
        </pc:sldMkLst>
        <pc:graphicFrameChg chg="mod modGraphic">
          <ac:chgData name="Jo Hughes" userId="effa051925f1405f" providerId="LiveId" clId="{F0CF7360-423C-4A28-84A3-CEBBF2C7299D}" dt="2020-05-18T19:05:05.272" v="539" actId="20577"/>
          <ac:graphicFrameMkLst>
            <pc:docMk/>
            <pc:sldMk cId="0" sldId="264"/>
            <ac:graphicFrameMk id="7" creationId="{00000000-0000-0000-0000-000000000000}"/>
          </ac:graphicFrameMkLst>
        </pc:graphicFrameChg>
      </pc:sldChg>
      <pc:sldChg chg="modSp add mod ord">
        <pc:chgData name="Jo Hughes" userId="effa051925f1405f" providerId="LiveId" clId="{F0CF7360-423C-4A28-84A3-CEBBF2C7299D}" dt="2020-05-18T18:25:36.815" v="95"/>
        <pc:sldMkLst>
          <pc:docMk/>
          <pc:sldMk cId="1480731593" sldId="265"/>
        </pc:sldMkLst>
        <pc:spChg chg="mod">
          <ac:chgData name="Jo Hughes" userId="effa051925f1405f" providerId="LiveId" clId="{F0CF7360-423C-4A28-84A3-CEBBF2C7299D}" dt="2020-05-18T18:24:03.879" v="90" actId="20577"/>
          <ac:spMkLst>
            <pc:docMk/>
            <pc:sldMk cId="1480731593" sldId="265"/>
            <ac:spMk id="12" creationId="{00000000-0000-0000-0000-000000000000}"/>
          </ac:spMkLst>
        </pc:spChg>
        <pc:spChg chg="mod">
          <ac:chgData name="Jo Hughes" userId="effa051925f1405f" providerId="LiveId" clId="{F0CF7360-423C-4A28-84A3-CEBBF2C7299D}" dt="2020-05-18T18:25:04.363" v="93" actId="20577"/>
          <ac:spMkLst>
            <pc:docMk/>
            <pc:sldMk cId="1480731593" sldId="265"/>
            <ac:spMk id="14" creationId="{00000000-0000-0000-0000-000000000000}"/>
          </ac:spMkLst>
        </pc:spChg>
      </pc:sldChg>
      <pc:sldChg chg="modSp add del mod">
        <pc:chgData name="Jo Hughes" userId="effa051925f1405f" providerId="LiveId" clId="{F0CF7360-423C-4A28-84A3-CEBBF2C7299D}" dt="2020-05-18T16:39:24.130" v="15" actId="2696"/>
        <pc:sldMkLst>
          <pc:docMk/>
          <pc:sldMk cId="2835197464" sldId="265"/>
        </pc:sldMkLst>
        <pc:graphicFrameChg chg="modGraphic">
          <ac:chgData name="Jo Hughes" userId="effa051925f1405f" providerId="LiveId" clId="{F0CF7360-423C-4A28-84A3-CEBBF2C7299D}" dt="2020-05-18T16:38:50.975" v="9" actId="20577"/>
          <ac:graphicFrameMkLst>
            <pc:docMk/>
            <pc:sldMk cId="2835197464" sldId="265"/>
            <ac:graphicFrameMk id="7" creationId="{00000000-0000-0000-0000-000000000000}"/>
          </ac:graphicFrameMkLst>
        </pc:graphicFrameChg>
      </pc:sldChg>
      <pc:sldChg chg="modSp add mod">
        <pc:chgData name="Jo Hughes" userId="effa051925f1405f" providerId="LiveId" clId="{F0CF7360-423C-4A28-84A3-CEBBF2C7299D}" dt="2020-05-18T18:41:27.060" v="306" actId="20577"/>
        <pc:sldMkLst>
          <pc:docMk/>
          <pc:sldMk cId="2501650710" sldId="266"/>
        </pc:sldMkLst>
        <pc:spChg chg="mod">
          <ac:chgData name="Jo Hughes" userId="effa051925f1405f" providerId="LiveId" clId="{F0CF7360-423C-4A28-84A3-CEBBF2C7299D}" dt="2020-05-18T18:27:52.852" v="136" actId="20577"/>
          <ac:spMkLst>
            <pc:docMk/>
            <pc:sldMk cId="2501650710" sldId="266"/>
            <ac:spMk id="12" creationId="{00000000-0000-0000-0000-000000000000}"/>
          </ac:spMkLst>
        </pc:spChg>
        <pc:spChg chg="mod">
          <ac:chgData name="Jo Hughes" userId="effa051925f1405f" providerId="LiveId" clId="{F0CF7360-423C-4A28-84A3-CEBBF2C7299D}" dt="2020-05-18T18:41:27.060" v="306" actId="20577"/>
          <ac:spMkLst>
            <pc:docMk/>
            <pc:sldMk cId="2501650710" sldId="266"/>
            <ac:spMk id="14" creationId="{00000000-0000-0000-0000-000000000000}"/>
          </ac:spMkLst>
        </pc:spChg>
      </pc:sldChg>
      <pc:sldChg chg="modSp add del mod ord">
        <pc:chgData name="Jo Hughes" userId="effa051925f1405f" providerId="LiveId" clId="{F0CF7360-423C-4A28-84A3-CEBBF2C7299D}" dt="2020-05-18T16:42:42.800" v="41" actId="2696"/>
        <pc:sldMkLst>
          <pc:docMk/>
          <pc:sldMk cId="3177704985" sldId="266"/>
        </pc:sldMkLst>
        <pc:spChg chg="mod">
          <ac:chgData name="Jo Hughes" userId="effa051925f1405f" providerId="LiveId" clId="{F0CF7360-423C-4A28-84A3-CEBBF2C7299D}" dt="2020-05-18T16:42:18.152" v="40" actId="14100"/>
          <ac:spMkLst>
            <pc:docMk/>
            <pc:sldMk cId="3177704985" sldId="266"/>
            <ac:spMk id="16386" creationId="{00000000-0000-0000-0000-000000000000}"/>
          </ac:spMkLst>
        </pc:spChg>
      </pc:sldChg>
      <pc:sldChg chg="modSp add del mod ord">
        <pc:chgData name="Jo Hughes" userId="effa051925f1405f" providerId="LiveId" clId="{F0CF7360-423C-4A28-84A3-CEBBF2C7299D}" dt="2020-05-18T18:53:10.295" v="451" actId="2696"/>
        <pc:sldMkLst>
          <pc:docMk/>
          <pc:sldMk cId="979227814" sldId="267"/>
        </pc:sldMkLst>
        <pc:spChg chg="mod">
          <ac:chgData name="Jo Hughes" userId="effa051925f1405f" providerId="LiveId" clId="{F0CF7360-423C-4A28-84A3-CEBBF2C7299D}" dt="2020-05-18T18:51:33.904" v="446" actId="404"/>
          <ac:spMkLst>
            <pc:docMk/>
            <pc:sldMk cId="979227814" sldId="267"/>
            <ac:spMk id="12" creationId="{00000000-0000-0000-0000-000000000000}"/>
          </ac:spMkLst>
        </pc:spChg>
        <pc:spChg chg="mod">
          <ac:chgData name="Jo Hughes" userId="effa051925f1405f" providerId="LiveId" clId="{F0CF7360-423C-4A28-84A3-CEBBF2C7299D}" dt="2020-05-18T18:52:14.563" v="448" actId="1076"/>
          <ac:spMkLst>
            <pc:docMk/>
            <pc:sldMk cId="979227814" sldId="267"/>
            <ac:spMk id="14" creationId="{00000000-0000-0000-0000-000000000000}"/>
          </ac:spMkLst>
        </pc:spChg>
        <pc:picChg chg="mod">
          <ac:chgData name="Jo Hughes" userId="effa051925f1405f" providerId="LiveId" clId="{F0CF7360-423C-4A28-84A3-CEBBF2C7299D}" dt="2020-05-18T18:52:27.978" v="449" actId="1076"/>
          <ac:picMkLst>
            <pc:docMk/>
            <pc:sldMk cId="979227814" sldId="267"/>
            <ac:picMk id="6" creationId="{00000000-0000-0000-0000-000000000000}"/>
          </ac:picMkLst>
        </pc:picChg>
      </pc:sldChg>
      <pc:sldChg chg="add del">
        <pc:chgData name="Jo Hughes" userId="effa051925f1405f" providerId="LiveId" clId="{F0CF7360-423C-4A28-84A3-CEBBF2C7299D}" dt="2020-05-18T16:42:15.149" v="35"/>
        <pc:sldMkLst>
          <pc:docMk/>
          <pc:sldMk cId="2413404428" sldId="267"/>
        </pc:sldMkLst>
      </pc:sldChg>
      <pc:sldChg chg="modSp add del mod">
        <pc:chgData name="Jo Hughes" userId="effa051925f1405f" providerId="LiveId" clId="{F0CF7360-423C-4A28-84A3-CEBBF2C7299D}" dt="2020-05-18T19:07:30.115" v="547" actId="2696"/>
        <pc:sldMkLst>
          <pc:docMk/>
          <pc:sldMk cId="1343107191" sldId="268"/>
        </pc:sldMkLst>
        <pc:spChg chg="mod">
          <ac:chgData name="Jo Hughes" userId="effa051925f1405f" providerId="LiveId" clId="{F0CF7360-423C-4A28-84A3-CEBBF2C7299D}" dt="2020-05-18T19:06:42.350" v="542" actId="1076"/>
          <ac:spMkLst>
            <pc:docMk/>
            <pc:sldMk cId="1343107191" sldId="268"/>
            <ac:spMk id="12" creationId="{00000000-0000-0000-0000-000000000000}"/>
          </ac:spMkLst>
        </pc:spChg>
        <pc:spChg chg="mod">
          <ac:chgData name="Jo Hughes" userId="effa051925f1405f" providerId="LiveId" clId="{F0CF7360-423C-4A28-84A3-CEBBF2C7299D}" dt="2020-05-18T19:07:08.483" v="545" actId="14100"/>
          <ac:spMkLst>
            <pc:docMk/>
            <pc:sldMk cId="1343107191" sldId="268"/>
            <ac:spMk id="14" creationId="{00000000-0000-0000-0000-000000000000}"/>
          </ac:spMkLst>
        </pc:spChg>
      </pc:sldChg>
      <pc:sldChg chg="add">
        <pc:chgData name="Jo Hughes" userId="effa051925f1405f" providerId="LiveId" clId="{F0CF7360-423C-4A28-84A3-CEBBF2C7299D}" dt="2020-05-18T19:06:24.049" v="540"/>
        <pc:sldMkLst>
          <pc:docMk/>
          <pc:sldMk cId="3504003213" sldId="269"/>
        </pc:sldMkLst>
      </pc:sldChg>
      <pc:sldChg chg="modSp add mod ord">
        <pc:chgData name="Jo Hughes" userId="effa051925f1405f" providerId="LiveId" clId="{F0CF7360-423C-4A28-84A3-CEBBF2C7299D}" dt="2020-05-18T19:08:44.868" v="576" actId="20577"/>
        <pc:sldMkLst>
          <pc:docMk/>
          <pc:sldMk cId="0" sldId="274"/>
        </pc:sldMkLst>
        <pc:spChg chg="mod">
          <ac:chgData name="Jo Hughes" userId="effa051925f1405f" providerId="LiveId" clId="{F0CF7360-423C-4A28-84A3-CEBBF2C7299D}" dt="2020-05-18T19:08:44.868" v="576" actId="20577"/>
          <ac:spMkLst>
            <pc:docMk/>
            <pc:sldMk cId="0" sldId="274"/>
            <ac:spMk id="11" creationId="{00000000-0000-0000-0000-000000000000}"/>
          </ac:spMkLst>
        </pc:spChg>
        <pc:grpChg chg="mod">
          <ac:chgData name="Jo Hughes" userId="effa051925f1405f" providerId="LiveId" clId="{F0CF7360-423C-4A28-84A3-CEBBF2C7299D}" dt="2020-05-18T19:08:12.846" v="551" actId="1076"/>
          <ac:grpSpMkLst>
            <pc:docMk/>
            <pc:sldMk cId="0" sldId="274"/>
            <ac:grpSpMk id="15" creationId="{00000000-0000-0000-0000-000000000000}"/>
          </ac:grpSpMkLst>
        </pc:grpChg>
      </pc:sldChg>
      <pc:sldChg chg="modSp mod ord">
        <pc:chgData name="Jo Hughes" userId="effa051925f1405f" providerId="LiveId" clId="{F0CF7360-423C-4A28-84A3-CEBBF2C7299D}" dt="2020-05-18T19:25:35.502" v="603" actId="1076"/>
        <pc:sldMkLst>
          <pc:docMk/>
          <pc:sldMk cId="0" sldId="275"/>
        </pc:sldMkLst>
        <pc:spChg chg="mod">
          <ac:chgData name="Jo Hughes" userId="effa051925f1405f" providerId="LiveId" clId="{F0CF7360-423C-4A28-84A3-CEBBF2C7299D}" dt="2020-05-18T19:25:35.502" v="603" actId="1076"/>
          <ac:spMkLst>
            <pc:docMk/>
            <pc:sldMk cId="0" sldId="275"/>
            <ac:spMk id="4" creationId="{00000000-0000-0000-0000-000000000000}"/>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le 28"/>
          <p:cNvSpPr>
            <a:spLocks noGrp="1"/>
          </p:cNvSpPr>
          <p:nvPr>
            <p:ph type="ctrTitle"/>
          </p:nvPr>
        </p:nvSpPr>
        <p:spPr>
          <a:xfrm>
            <a:off x="381000" y="4853411"/>
            <a:ext cx="8458200" cy="1222375"/>
          </a:xfrm>
        </p:spPr>
        <p:txBody>
          <a:bodyPr anchor="t"/>
          <a:lstStyle/>
          <a:p>
            <a:r>
              <a:rPr kumimoji="0" lang="en-US"/>
              <a:t>Click to edit Master title style</a:t>
            </a:r>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16" name="Date Placeholder 15"/>
          <p:cNvSpPr>
            <a:spLocks noGrp="1"/>
          </p:cNvSpPr>
          <p:nvPr>
            <p:ph type="dt" sz="half" idx="10"/>
          </p:nvPr>
        </p:nvSpPr>
        <p:spPr/>
        <p:txBody>
          <a:bodyPr/>
          <a:lstStyle/>
          <a:p>
            <a:fld id="{7CB97365-EBCA-4027-87D5-99FC1D4DF0BB}" type="datetimeFigureOut">
              <a:rPr lang="en-US" smtClean="0"/>
              <a:pPr/>
              <a:t>7/7/2022</a:t>
            </a:fld>
            <a:endParaRPr lang="en-US"/>
          </a:p>
        </p:txBody>
      </p:sp>
      <p:sp>
        <p:nvSpPr>
          <p:cNvPr id="2" name="Footer Placeholder 1"/>
          <p:cNvSpPr>
            <a:spLocks noGrp="1"/>
          </p:cNvSpPr>
          <p:nvPr>
            <p:ph type="ftr" sz="quarter" idx="11"/>
          </p:nvPr>
        </p:nvSpPr>
        <p:spPr/>
        <p:txBody>
          <a:bodyPr/>
          <a:lstStyle/>
          <a:p>
            <a:endParaRPr kumimoji="0" lang="en-US"/>
          </a:p>
        </p:txBody>
      </p:sp>
      <p:sp>
        <p:nvSpPr>
          <p:cNvPr id="15" name="Slide Number Placeholder 14"/>
          <p:cNvSpPr>
            <a:spLocks noGrp="1"/>
          </p:cNvSpPr>
          <p:nvPr>
            <p:ph type="sldNum" sz="quarter" idx="12"/>
          </p:nvPr>
        </p:nvSpPr>
        <p:spPr>
          <a:xfrm>
            <a:off x="8229600" y="6473952"/>
            <a:ext cx="758952" cy="246888"/>
          </a:xfrm>
        </p:spPr>
        <p:txBody>
          <a:bodyPr/>
          <a:lstStyle/>
          <a:p>
            <a:fld id="{69E29E33-B620-47F9-BB04-8846C2A5AFCC}" type="slidenum">
              <a:rPr kumimoji="0" lang="en-US" smtClean="0"/>
              <a:pPr/>
              <a:t>‹#›</a:t>
            </a:fld>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7CB97365-EBCA-4027-87D5-99FC1D4DF0BB}" type="datetimeFigureOut">
              <a:rPr lang="en-US" smtClean="0"/>
              <a:pPr/>
              <a:t>7/7/2022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FA1C66-7F35-4C2B-A149-4061A2BD342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7CB97365-EBCA-4027-87D5-99FC1D4DF0BB}" type="datetimeFigureOut">
              <a:rPr lang="en-US" smtClean="0"/>
              <a:pPr/>
              <a:t>7/7/2022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FA1C66-7F35-4C2B-A149-4061A2BD342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a:t>Click to edit Master title style</a:t>
            </a:r>
          </a:p>
        </p:txBody>
      </p:sp>
      <p:sp>
        <p:nvSpPr>
          <p:cNvPr id="27" name="Content Placeholder 26"/>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5" name="Date Placeholder 24"/>
          <p:cNvSpPr>
            <a:spLocks noGrp="1"/>
          </p:cNvSpPr>
          <p:nvPr>
            <p:ph type="dt" sz="half" idx="10"/>
          </p:nvPr>
        </p:nvSpPr>
        <p:spPr/>
        <p:txBody>
          <a:bodyPr/>
          <a:lstStyle/>
          <a:p>
            <a:fld id="{7CB97365-EBCA-4027-87D5-99FC1D4DF0BB}" type="datetimeFigureOut">
              <a:rPr lang="en-US" smtClean="0"/>
              <a:pPr/>
              <a:t>7/7/2022</a:t>
            </a:fld>
            <a:endParaRPr lang="en-US"/>
          </a:p>
        </p:txBody>
      </p:sp>
      <p:sp>
        <p:nvSpPr>
          <p:cNvPr id="19" name="Footer Placeholder 18"/>
          <p:cNvSpPr>
            <a:spLocks noGrp="1"/>
          </p:cNvSpPr>
          <p:nvPr>
            <p:ph type="ftr" sz="quarter" idx="11"/>
          </p:nvPr>
        </p:nvSpPr>
        <p:spPr>
          <a:xfrm>
            <a:off x="3581400" y="76200"/>
            <a:ext cx="2895600" cy="288925"/>
          </a:xfrm>
        </p:spPr>
        <p:txBody>
          <a:bodyPr/>
          <a:lstStyle/>
          <a:p>
            <a:endParaRPr lang="en-US"/>
          </a:p>
        </p:txBody>
      </p:sp>
      <p:sp>
        <p:nvSpPr>
          <p:cNvPr id="16" name="Slide Number Placeholder 15"/>
          <p:cNvSpPr>
            <a:spLocks noGrp="1"/>
          </p:cNvSpPr>
          <p:nvPr>
            <p:ph type="sldNum" sz="quarter" idx="12"/>
          </p:nvPr>
        </p:nvSpPr>
        <p:spPr>
          <a:xfrm>
            <a:off x="8229600" y="6473952"/>
            <a:ext cx="758952" cy="246888"/>
          </a:xfrm>
        </p:spPr>
        <p:txBody>
          <a:bodyPr/>
          <a:lstStyle/>
          <a:p>
            <a:fld id="{9CFA1C66-7F35-4C2B-A149-4061A2BD342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19" name="Date Placeholder 18"/>
          <p:cNvSpPr>
            <a:spLocks noGrp="1"/>
          </p:cNvSpPr>
          <p:nvPr>
            <p:ph type="dt" sz="half" idx="10"/>
          </p:nvPr>
        </p:nvSpPr>
        <p:spPr/>
        <p:txBody>
          <a:bodyPr/>
          <a:lstStyle/>
          <a:p>
            <a:fld id="{7CB97365-EBCA-4027-87D5-99FC1D4DF0BB}" type="datetimeFigureOut">
              <a:rPr lang="en-US" smtClean="0"/>
              <a:pPr/>
              <a:t>7/7/2022</a:t>
            </a:fld>
            <a:endParaRPr lang="en-US"/>
          </a:p>
        </p:txBody>
      </p:sp>
      <p:sp>
        <p:nvSpPr>
          <p:cNvPr id="11" name="Footer Placeholder 10"/>
          <p:cNvSpPr>
            <a:spLocks noGrp="1"/>
          </p:cNvSpPr>
          <p:nvPr>
            <p:ph type="ftr" sz="quarter" idx="11"/>
          </p:nvPr>
        </p:nvSpPr>
        <p:spPr/>
        <p:txBody>
          <a:bodyPr/>
          <a:lstStyle/>
          <a:p>
            <a:endParaRPr lang="en-US"/>
          </a:p>
        </p:txBody>
      </p:sp>
      <p:sp>
        <p:nvSpPr>
          <p:cNvPr id="16" name="Slide Number Placeholder 15"/>
          <p:cNvSpPr>
            <a:spLocks noGrp="1"/>
          </p:cNvSpPr>
          <p:nvPr>
            <p:ph type="sldNum" sz="quarter" idx="12"/>
          </p:nvPr>
        </p:nvSpPr>
        <p:spPr/>
        <p:txBody>
          <a:bodyPr/>
          <a:lstStyle/>
          <a:p>
            <a:fld id="{9CFA1C66-7F35-4C2B-A149-4061A2BD3423}" type="slidenum">
              <a:rPr lang="en-US" smtClean="0"/>
              <a:pPr/>
              <a:t>‹#›</a:t>
            </a:fld>
            <a:endParaRPr lang="en-US"/>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a:t>Click to edit Master title style</a:t>
            </a:r>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1" name="Date Placeholder 20"/>
          <p:cNvSpPr>
            <a:spLocks noGrp="1"/>
          </p:cNvSpPr>
          <p:nvPr>
            <p:ph type="dt" sz="half" idx="10"/>
          </p:nvPr>
        </p:nvSpPr>
        <p:spPr/>
        <p:txBody>
          <a:bodyPr/>
          <a:lstStyle/>
          <a:p>
            <a:fld id="{7CB97365-EBCA-4027-87D5-99FC1D4DF0BB}" type="datetimeFigureOut">
              <a:rPr lang="en-US" smtClean="0"/>
              <a:pPr/>
              <a:t>7/7/2022</a:t>
            </a:fld>
            <a:endParaRPr lang="en-US"/>
          </a:p>
        </p:txBody>
      </p:sp>
      <p:sp>
        <p:nvSpPr>
          <p:cNvPr id="10" name="Footer Placeholder 9"/>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9CFA1C66-7F35-4C2B-A149-4061A2BD342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a:t>Click to edit Master title style</a:t>
            </a:r>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Date Placeholder 9"/>
          <p:cNvSpPr>
            <a:spLocks noGrp="1"/>
          </p:cNvSpPr>
          <p:nvPr>
            <p:ph type="dt" sz="half" idx="10"/>
          </p:nvPr>
        </p:nvSpPr>
        <p:spPr/>
        <p:txBody>
          <a:bodyPr/>
          <a:lstStyle/>
          <a:p>
            <a:fld id="{7CB97365-EBCA-4027-87D5-99FC1D4DF0BB}" type="datetimeFigureOut">
              <a:rPr lang="en-US" smtClean="0"/>
              <a:pPr/>
              <a:t>7/7/2022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229600" y="6477000"/>
            <a:ext cx="762000" cy="246888"/>
          </a:xfrm>
        </p:spPr>
        <p:txBody>
          <a:bodyPr/>
          <a:lstStyle/>
          <a:p>
            <a:fld id="{9CFA1C66-7F35-4C2B-A149-4061A2BD3423}" type="slidenum">
              <a:rPr lang="en-US" smtClean="0"/>
              <a:pPr/>
              <a:t>‹#›</a:t>
            </a:fld>
            <a:endParaRPr lang="en-US"/>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a:t>Click to edit Master title style</a:t>
            </a:r>
          </a:p>
        </p:txBody>
      </p:sp>
      <p:sp>
        <p:nvSpPr>
          <p:cNvPr id="12" name="Date Placeholder 11"/>
          <p:cNvSpPr>
            <a:spLocks noGrp="1"/>
          </p:cNvSpPr>
          <p:nvPr>
            <p:ph type="dt" sz="half" idx="10"/>
          </p:nvPr>
        </p:nvSpPr>
        <p:spPr/>
        <p:txBody>
          <a:bodyPr/>
          <a:lstStyle/>
          <a:p>
            <a:fld id="{7CB97365-EBCA-4027-87D5-99FC1D4DF0BB}" type="datetimeFigureOut">
              <a:rPr lang="en-US" smtClean="0"/>
              <a:pPr/>
              <a:t>7/7/2022</a:t>
            </a:fld>
            <a:endParaRPr lang="en-US"/>
          </a:p>
        </p:txBody>
      </p:sp>
      <p:sp>
        <p:nvSpPr>
          <p:cNvPr id="21" name="Footer Placeholder 20"/>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FA1C66-7F35-4C2B-A149-4061A2BD342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7CB97365-EBCA-4027-87D5-99FC1D4DF0BB}" type="datetimeFigureOut">
              <a:rPr lang="en-US" smtClean="0"/>
              <a:pPr/>
              <a:t>7/7/2022</a:t>
            </a:fld>
            <a:endParaRPr lang="en-US"/>
          </a:p>
        </p:txBody>
      </p:sp>
      <p:sp>
        <p:nvSpPr>
          <p:cNvPr id="24" name="Footer Placeholder 23"/>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FA1C66-7F35-4C2B-A149-4061A2BD342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a:t>Click to edit Master title style</a:t>
            </a:r>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5" name="Date Placeholder 24"/>
          <p:cNvSpPr>
            <a:spLocks noGrp="1"/>
          </p:cNvSpPr>
          <p:nvPr>
            <p:ph type="dt" sz="half" idx="10"/>
          </p:nvPr>
        </p:nvSpPr>
        <p:spPr/>
        <p:txBody>
          <a:bodyPr/>
          <a:lstStyle/>
          <a:p>
            <a:fld id="{7CB97365-EBCA-4027-87D5-99FC1D4DF0BB}" type="datetimeFigureOut">
              <a:rPr lang="en-US" smtClean="0"/>
              <a:pPr/>
              <a:t>7/7/2022</a:t>
            </a:fld>
            <a:endParaRPr lang="en-US"/>
          </a:p>
        </p:txBody>
      </p:sp>
      <p:sp>
        <p:nvSpPr>
          <p:cNvPr id="29" name="Footer Placeholder 28"/>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FA1C66-7F35-4C2B-A149-4061A2BD342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a:t>Click icon to add picture</a:t>
            </a:r>
            <a:endParaRPr kumimoji="0" lang="en-US" dirty="0"/>
          </a:p>
        </p:txBody>
      </p:sp>
      <p:sp>
        <p:nvSpPr>
          <p:cNvPr id="7" name="Date Placeholder 6"/>
          <p:cNvSpPr>
            <a:spLocks noGrp="1"/>
          </p:cNvSpPr>
          <p:nvPr>
            <p:ph type="dt" sz="half" idx="10"/>
          </p:nvPr>
        </p:nvSpPr>
        <p:spPr/>
        <p:txBody>
          <a:bodyPr/>
          <a:lstStyle/>
          <a:p>
            <a:fld id="{7CB97365-EBCA-4027-87D5-99FC1D4DF0BB}" type="datetimeFigureOut">
              <a:rPr lang="en-US" smtClean="0"/>
              <a:pPr/>
              <a:t>7/7/2022</a:t>
            </a:fld>
            <a:endParaRPr lang="en-US"/>
          </a:p>
        </p:txBody>
      </p:sp>
      <p:sp>
        <p:nvSpPr>
          <p:cNvPr id="5" name="Footer Placeholder 4"/>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9CFA1C66-7F35-4C2B-A149-4061A2BD3423}" type="slidenum">
              <a:rPr lang="en-US" smtClean="0"/>
              <a:pPr/>
              <a:t>‹#›</a:t>
            </a:fld>
            <a:endParaRPr lang="en-US"/>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a:t>Click to edit Master title style</a:t>
            </a:r>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dirty="0"/>
              <a:t>Click to edit Master text styles</a:t>
            </a:r>
          </a:p>
          <a:p>
            <a:pPr lvl="1" eaLnBrk="1" latinLnBrk="0" hangingPunct="1"/>
            <a:r>
              <a:rPr kumimoji="0" lang="en-US" dirty="0"/>
              <a:t>Second level</a:t>
            </a:r>
          </a:p>
          <a:p>
            <a:pPr lvl="2" eaLnBrk="1" latinLnBrk="0" hangingPunct="1"/>
            <a:r>
              <a:rPr kumimoji="0" lang="en-US" dirty="0"/>
              <a:t>Third level</a:t>
            </a:r>
          </a:p>
          <a:p>
            <a:pPr lvl="3" eaLnBrk="1" latinLnBrk="0" hangingPunct="1"/>
            <a:r>
              <a:rPr kumimoji="0" lang="en-US" dirty="0"/>
              <a:t>Fourth level</a:t>
            </a:r>
          </a:p>
          <a:p>
            <a:pPr lvl="4" eaLnBrk="1" latinLnBrk="0" hangingPunct="1"/>
            <a:r>
              <a:rPr kumimoji="0" lang="en-US" dirty="0"/>
              <a:t>Fifth level</a:t>
            </a:r>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7CB97365-EBCA-4027-87D5-99FC1D4DF0BB}" type="datetimeFigureOut">
              <a:rPr lang="en-US" smtClean="0"/>
              <a:pPr/>
              <a:t>7/7/2022</a:t>
            </a:fld>
            <a:endParaRPr lang="en-US">
              <a:solidFill>
                <a:schemeClr val="tx1">
                  <a:shade val="50000"/>
                </a:schemeClr>
              </a:solidFill>
            </a:endParaRPr>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9CFA1C66-7F35-4C2B-A149-4061A2BD3423}" type="slidenum">
              <a:rPr lang="en-US" smtClean="0"/>
              <a:pPr/>
              <a:t>‹#›</a:t>
            </a:fld>
            <a:endParaRPr lang="en-US"/>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dirty="0"/>
              <a:t>Click to edit Master title style</a:t>
            </a:r>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949" r:id="rId1"/>
    <p:sldLayoutId id="2147483950" r:id="rId2"/>
    <p:sldLayoutId id="2147483951" r:id="rId3"/>
    <p:sldLayoutId id="2147483952" r:id="rId4"/>
    <p:sldLayoutId id="2147483953" r:id="rId5"/>
    <p:sldLayoutId id="2147483954" r:id="rId6"/>
    <p:sldLayoutId id="2147483955" r:id="rId7"/>
    <p:sldLayoutId id="2147483956" r:id="rId8"/>
    <p:sldLayoutId id="2147483957" r:id="rId9"/>
    <p:sldLayoutId id="2147483958" r:id="rId10"/>
    <p:sldLayoutId id="2147483959"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jpeg"/><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21.png"/><Relationship Id="rId4" Type="http://schemas.openxmlformats.org/officeDocument/2006/relationships/image" Target="../media/image20.jpeg"/></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7.png"/><Relationship Id="rId4" Type="http://schemas.microsoft.com/office/2007/relationships/hdphoto" Target="../media/hdphoto2.wdp"/></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hyperlink" Target="https://freepngimg.com/png/15984-key-png-images" TargetMode="External"/><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noRot="1" noMove="1" noResize="1" noEditPoints="1" noAdjustHandles="1" noChangeArrowheads="1" noChangeShapeType="1"/>
          </p:cNvSpPr>
          <p:nvPr>
            <p:ph type="ctrTitle"/>
          </p:nvPr>
        </p:nvSpPr>
        <p:spPr>
          <a:xfrm>
            <a:off x="2362200" y="3581401"/>
            <a:ext cx="6172200" cy="1593574"/>
          </a:xfrm>
        </p:spPr>
        <p:txBody>
          <a:bodyPr>
            <a:noAutofit/>
          </a:bodyPr>
          <a:lstStyle/>
          <a:p>
            <a:br>
              <a:rPr lang="en-US" sz="4800" b="1" dirty="0">
                <a:latin typeface="Impact" pitchFamily="34" charset="0"/>
              </a:rPr>
            </a:br>
            <a:r>
              <a:rPr lang="en-US" sz="4800" b="1" dirty="0">
                <a:latin typeface="Impact" pitchFamily="34" charset="0"/>
              </a:rPr>
              <a:t>satan &amp; temptation</a:t>
            </a:r>
          </a:p>
        </p:txBody>
      </p:sp>
      <p:pic>
        <p:nvPicPr>
          <p:cNvPr id="7" name="Picture 6" descr="EGI-LOGO.jpg"/>
          <p:cNvPicPr>
            <a:picLocks noGrp="1" noRot="1" noChangeAspect="1" noMove="1" noResize="1" noEditPoints="1" noAdjustHandles="1" noChangeArrowheads="1" noChangeShapeType="1" noCrop="1"/>
          </p:cNvPicPr>
          <p:nvPr/>
        </p:nvPicPr>
        <p:blipFill>
          <a:blip r:embed="rId2" cstate="print"/>
          <a:stretch>
            <a:fillRect/>
          </a:stretch>
        </p:blipFill>
        <p:spPr>
          <a:xfrm>
            <a:off x="228600" y="2881312"/>
            <a:ext cx="1858199" cy="2909888"/>
          </a:xfrm>
          <a:prstGeom prst="rect">
            <a:avLst/>
          </a:prstGeom>
        </p:spPr>
      </p:pic>
      <p:sp>
        <p:nvSpPr>
          <p:cNvPr id="8" name="TextBox 7"/>
          <p:cNvSpPr txBox="1">
            <a:spLocks noGrp="1" noRot="1" noMove="1" noResize="1" noEditPoints="1" noAdjustHandles="1" noChangeArrowheads="1" noChangeShapeType="1"/>
          </p:cNvSpPr>
          <p:nvPr/>
        </p:nvSpPr>
        <p:spPr>
          <a:xfrm>
            <a:off x="4114800" y="2438400"/>
            <a:ext cx="2514600" cy="646331"/>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sz="3600" dirty="0">
                <a:solidFill>
                  <a:schemeClr val="accent6">
                    <a:lumMod val="75000"/>
                  </a:schemeClr>
                </a:solidFill>
                <a:latin typeface="Impact" pitchFamily="34" charset="0"/>
              </a:rPr>
              <a:t>Lesson- 6</a:t>
            </a:r>
          </a:p>
        </p:txBody>
      </p:sp>
      <p:grpSp>
        <p:nvGrpSpPr>
          <p:cNvPr id="11" name="Group 10"/>
          <p:cNvGrpSpPr>
            <a:grpSpLocks noGrp="1" noUngrp="1" noRot="1" noMove="1" noResize="1"/>
          </p:cNvGrpSpPr>
          <p:nvPr/>
        </p:nvGrpSpPr>
        <p:grpSpPr>
          <a:xfrm>
            <a:off x="0" y="0"/>
            <a:ext cx="9144000" cy="1881626"/>
            <a:chOff x="0" y="116274"/>
            <a:chExt cx="9144000" cy="1881626"/>
          </a:xfrm>
        </p:grpSpPr>
        <p:pic>
          <p:nvPicPr>
            <p:cNvPr id="3" name="Picture 2"/>
            <p:cNvPicPr>
              <a:picLocks noGrp="1" noRot="1" noChangeAspect="1" noMove="1" noResize="1" noEditPoints="1" noAdjustHandles="1" noChangeArrowheads="1" noChangeShapeType="1" noCrop="1"/>
            </p:cNvPicPr>
            <p:nvPr/>
          </p:nvPicPr>
          <p:blipFill rotWithShape="1">
            <a:blip r:embed="rId3"/>
            <a:srcRect t="50689"/>
            <a:stretch/>
          </p:blipFill>
          <p:spPr>
            <a:xfrm>
              <a:off x="0" y="381000"/>
              <a:ext cx="9144000" cy="1616900"/>
            </a:xfrm>
            <a:prstGeom prst="rect">
              <a:avLst/>
            </a:prstGeom>
          </p:spPr>
        </p:pic>
        <p:pic>
          <p:nvPicPr>
            <p:cNvPr id="10" name="Picture 9"/>
            <p:cNvPicPr>
              <a:picLocks noGrp="1" noRot="1" noChangeAspect="1" noMove="1" noResize="1" noEditPoints="1" noAdjustHandles="1" noChangeArrowheads="1" noChangeShapeType="1" noCrop="1"/>
            </p:cNvPicPr>
            <p:nvPr/>
          </p:nvPicPr>
          <p:blipFill rotWithShape="1">
            <a:blip r:embed="rId3"/>
            <a:srcRect t="6236" b="61709"/>
            <a:stretch/>
          </p:blipFill>
          <p:spPr>
            <a:xfrm>
              <a:off x="0" y="116274"/>
              <a:ext cx="9144000" cy="1051089"/>
            </a:xfrm>
            <a:prstGeom prst="rect">
              <a:avLst/>
            </a:prstGeom>
          </p:spPr>
        </p:pic>
      </p:grpSp>
      <p:pic>
        <p:nvPicPr>
          <p:cNvPr id="5" name="Picture 4">
            <a:extLst>
              <a:ext uri="{FF2B5EF4-FFF2-40B4-BE49-F238E27FC236}">
                <a16:creationId xmlns:a16="http://schemas.microsoft.com/office/drawing/2014/main" id="{652C2457-0057-86C0-F530-0FF2BDDE1921}"/>
              </a:ext>
            </a:extLst>
          </p:cNvPr>
          <p:cNvPicPr>
            <a:picLocks noChangeAspect="1"/>
          </p:cNvPicPr>
          <p:nvPr/>
        </p:nvPicPr>
        <p:blipFill rotWithShape="1">
          <a:blip r:embed="rId4"/>
          <a:srcRect b="90527"/>
          <a:stretch/>
        </p:blipFill>
        <p:spPr>
          <a:xfrm>
            <a:off x="0" y="900197"/>
            <a:ext cx="9144000" cy="166603"/>
          </a:xfrm>
          <a:prstGeom prst="rect">
            <a:avLst/>
          </a:prstGeom>
        </p:spPr>
      </p:pic>
      <p:pic>
        <p:nvPicPr>
          <p:cNvPr id="13" name="Picture 12">
            <a:extLst>
              <a:ext uri="{FF2B5EF4-FFF2-40B4-BE49-F238E27FC236}">
                <a16:creationId xmlns:a16="http://schemas.microsoft.com/office/drawing/2014/main" id="{C853BBA9-5AE1-57B1-B11D-8EF887759EBF}"/>
              </a:ext>
            </a:extLst>
          </p:cNvPr>
          <p:cNvPicPr>
            <a:picLocks noChangeAspect="1"/>
          </p:cNvPicPr>
          <p:nvPr/>
        </p:nvPicPr>
        <p:blipFill rotWithShape="1">
          <a:blip r:embed="rId4"/>
          <a:srcRect t="51530"/>
          <a:stretch/>
        </p:blipFill>
        <p:spPr>
          <a:xfrm>
            <a:off x="0" y="1073176"/>
            <a:ext cx="9144000" cy="852488"/>
          </a:xfrm>
          <a:prstGeom prst="rect">
            <a:avLst/>
          </a:prstGeom>
        </p:spPr>
      </p:pic>
      <p:pic>
        <p:nvPicPr>
          <p:cNvPr id="14" name="Picture 13">
            <a:extLst>
              <a:ext uri="{FF2B5EF4-FFF2-40B4-BE49-F238E27FC236}">
                <a16:creationId xmlns:a16="http://schemas.microsoft.com/office/drawing/2014/main" id="{9B76395E-E468-1732-3742-F54175FC2994}"/>
              </a:ext>
            </a:extLst>
          </p:cNvPr>
          <p:cNvPicPr>
            <a:picLocks noChangeAspect="1"/>
          </p:cNvPicPr>
          <p:nvPr/>
        </p:nvPicPr>
        <p:blipFill rotWithShape="1">
          <a:blip r:embed="rId5"/>
          <a:srcRect t="-2014"/>
          <a:stretch/>
        </p:blipFill>
        <p:spPr>
          <a:xfrm>
            <a:off x="0" y="6056387"/>
            <a:ext cx="9144000" cy="990601"/>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GI-LOGO.jpg"/>
          <p:cNvPicPr>
            <a:picLocks noGrp="1" noRot="1" noChangeAspect="1" noMove="1" noResize="1" noEditPoints="1" noAdjustHandles="1" noChangeArrowheads="1" noChangeShapeType="1" noCrop="1"/>
          </p:cNvPicPr>
          <p:nvPr/>
        </p:nvPicPr>
        <p:blipFill>
          <a:blip r:embed="rId2" cstate="print"/>
          <a:stretch>
            <a:fillRect/>
          </a:stretch>
        </p:blipFill>
        <p:spPr>
          <a:xfrm>
            <a:off x="304800" y="304800"/>
            <a:ext cx="762000" cy="1193271"/>
          </a:xfrm>
          <a:prstGeom prst="rect">
            <a:avLst/>
          </a:prstGeom>
        </p:spPr>
      </p:pic>
      <p:sp>
        <p:nvSpPr>
          <p:cNvPr id="12" name="TextBox 11"/>
          <p:cNvSpPr txBox="1">
            <a:spLocks/>
          </p:cNvSpPr>
          <p:nvPr/>
        </p:nvSpPr>
        <p:spPr>
          <a:xfrm>
            <a:off x="1295400" y="1074509"/>
            <a:ext cx="6172200" cy="523220"/>
          </a:xfrm>
          <a:prstGeom prst="rect">
            <a:avLst/>
          </a:prstGeom>
          <a:noFill/>
        </p:spPr>
        <p:txBody>
          <a:bodyPr wrap="square" rtlCol="0">
            <a:spAutoFit/>
          </a:bodyPr>
          <a:lstStyle/>
          <a:p>
            <a:r>
              <a:rPr lang="en-US" sz="2800" b="1" dirty="0">
                <a:solidFill>
                  <a:srgbClr val="0070C0"/>
                </a:solidFill>
                <a:effectLst>
                  <a:outerShdw blurRad="38100" dist="38100" dir="2700000" algn="tl">
                    <a:srgbClr val="000000">
                      <a:alpha val="43137"/>
                    </a:srgbClr>
                  </a:outerShdw>
                </a:effectLst>
              </a:rPr>
              <a:t>Satan defeated by Jesus</a:t>
            </a:r>
            <a:endParaRPr lang="en-US" sz="2800" b="1" u="sng" dirty="0">
              <a:solidFill>
                <a:srgbClr val="0070C0"/>
              </a:solidFill>
              <a:effectLst>
                <a:outerShdw blurRad="38100" dist="38100" dir="2700000" algn="tl">
                  <a:srgbClr val="000000">
                    <a:alpha val="43137"/>
                  </a:srgbClr>
                </a:outerShdw>
              </a:effectLst>
            </a:endParaRPr>
          </a:p>
        </p:txBody>
      </p:sp>
      <p:sp>
        <p:nvSpPr>
          <p:cNvPr id="14" name="TextBox 13"/>
          <p:cNvSpPr txBox="1">
            <a:spLocks/>
          </p:cNvSpPr>
          <p:nvPr/>
        </p:nvSpPr>
        <p:spPr>
          <a:xfrm>
            <a:off x="146305" y="1597729"/>
            <a:ext cx="6940296" cy="435503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dirty="0">
                <a:solidFill>
                  <a:schemeClr val="accent2"/>
                </a:solidFill>
              </a:rPr>
              <a:t>Satan was defeated by the death and resurrection of Jesus. He only seems strong when people believe his lies. When a Christian experiences the cleansing power of Jesus’ death and resurrection, the devil’s power is neutralized—he is no longer in control. A new power is placed within the Christian—the Holy Spirit. We are instructed to walk in obedience to His promptings each day. </a:t>
            </a:r>
            <a:r>
              <a:rPr lang="en-US" sz="1400" dirty="0">
                <a:solidFill>
                  <a:schemeClr val="accent2"/>
                </a:solidFill>
              </a:rPr>
              <a:t>(Jn. 12:30-31, Rom. 6:8-14, 2 </a:t>
            </a:r>
            <a:r>
              <a:rPr lang="en-US" sz="1400" dirty="0" err="1">
                <a:solidFill>
                  <a:schemeClr val="accent2"/>
                </a:solidFill>
              </a:rPr>
              <a:t>Thes</a:t>
            </a:r>
            <a:r>
              <a:rPr lang="en-US" sz="1400" dirty="0">
                <a:solidFill>
                  <a:schemeClr val="accent2"/>
                </a:solidFill>
              </a:rPr>
              <a:t>. 2:8, Heb. 2:14, 1 Jn. 3:8-10)</a:t>
            </a:r>
            <a:r>
              <a:rPr lang="en-US" sz="2000" dirty="0">
                <a:solidFill>
                  <a:schemeClr val="accent2"/>
                </a:solidFill>
              </a:rPr>
              <a:t> </a:t>
            </a:r>
          </a:p>
          <a:p>
            <a:endParaRPr lang="en-US" sz="1100" dirty="0">
              <a:solidFill>
                <a:schemeClr val="accent2"/>
              </a:solidFill>
            </a:endParaRPr>
          </a:p>
          <a:p>
            <a:r>
              <a:rPr lang="en-US" dirty="0">
                <a:solidFill>
                  <a:schemeClr val="accent2"/>
                </a:solidFill>
              </a:rPr>
              <a:t>It is also important to understand Satan’s tactics, so we are not outwitted by him. Satan still comes to tempt Christians to sin; however, through Jesus they are delivered from the results and power of the sin. </a:t>
            </a:r>
            <a:r>
              <a:rPr lang="en-US" sz="1400" dirty="0">
                <a:solidFill>
                  <a:schemeClr val="accent2"/>
                </a:solidFill>
              </a:rPr>
              <a:t>(Rom. 6:10-12)</a:t>
            </a:r>
          </a:p>
          <a:p>
            <a:endParaRPr lang="en-US" sz="1050" dirty="0">
              <a:solidFill>
                <a:schemeClr val="accent2"/>
              </a:solidFill>
            </a:endParaRPr>
          </a:p>
          <a:p>
            <a:r>
              <a:rPr lang="en-US" dirty="0">
                <a:solidFill>
                  <a:schemeClr val="accent2"/>
                </a:solidFill>
              </a:rPr>
              <a:t>We know from Jesus’ example that the Word of God is a weapon against Satan. We also have the Holy Spirit to lead us in a God pleasing life. </a:t>
            </a:r>
            <a:r>
              <a:rPr lang="en-US" sz="1400" dirty="0">
                <a:solidFill>
                  <a:schemeClr val="accent2"/>
                </a:solidFill>
              </a:rPr>
              <a:t>(Eph. 6:10-18)</a:t>
            </a:r>
            <a:endParaRPr lang="en-US" sz="2000" dirty="0">
              <a:solidFill>
                <a:schemeClr val="accent2"/>
              </a:solidFill>
            </a:endParaRPr>
          </a:p>
        </p:txBody>
      </p:sp>
      <p:sp>
        <p:nvSpPr>
          <p:cNvPr id="8" name="Title 1"/>
          <p:cNvSpPr>
            <a:spLocks noGrp="1" noRot="1" noMove="1" noResize="1" noEditPoints="1" noAdjustHandles="1" noChangeArrowheads="1" noChangeShapeType="1"/>
          </p:cNvSpPr>
          <p:nvPr>
            <p:ph type="title"/>
          </p:nvPr>
        </p:nvSpPr>
        <p:spPr>
          <a:xfrm>
            <a:off x="1295400" y="304800"/>
            <a:ext cx="7581900" cy="838200"/>
          </a:xfrm>
        </p:spPr>
        <p:txBody>
          <a:bodyPr>
            <a:noAutofit/>
          </a:bodyPr>
          <a:lstStyle/>
          <a:p>
            <a:r>
              <a:rPr lang="en-US" sz="4800" b="1" dirty="0">
                <a:latin typeface="Impact" pitchFamily="34" charset="0"/>
              </a:rPr>
              <a:t>Nature of mankind</a:t>
            </a:r>
          </a:p>
        </p:txBody>
      </p:sp>
      <p:pic>
        <p:nvPicPr>
          <p:cNvPr id="7" name="Picture 6">
            <a:extLst>
              <a:ext uri="{FF2B5EF4-FFF2-40B4-BE49-F238E27FC236}">
                <a16:creationId xmlns:a16="http://schemas.microsoft.com/office/drawing/2014/main" id="{2405D4D3-B5B5-F084-DD48-623E1BCED048}"/>
              </a:ext>
            </a:extLst>
          </p:cNvPr>
          <p:cNvPicPr>
            <a:picLocks noChangeAspect="1"/>
          </p:cNvPicPr>
          <p:nvPr/>
        </p:nvPicPr>
        <p:blipFill rotWithShape="1">
          <a:blip r:embed="rId3"/>
          <a:srcRect t="-2014"/>
          <a:stretch/>
        </p:blipFill>
        <p:spPr>
          <a:xfrm>
            <a:off x="0" y="6056387"/>
            <a:ext cx="9144000" cy="990601"/>
          </a:xfrm>
          <a:prstGeom prst="rect">
            <a:avLst/>
          </a:prstGeom>
        </p:spPr>
      </p:pic>
      <p:sp>
        <p:nvSpPr>
          <p:cNvPr id="2" name="AutoShape 2">
            <a:extLst>
              <a:ext uri="{FF2B5EF4-FFF2-40B4-BE49-F238E27FC236}">
                <a16:creationId xmlns:a16="http://schemas.microsoft.com/office/drawing/2014/main" id="{D5B7D513-3763-CA2D-503A-916B749C5B9A}"/>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2" name="Picture 4">
            <a:extLst>
              <a:ext uri="{FF2B5EF4-FFF2-40B4-BE49-F238E27FC236}">
                <a16:creationId xmlns:a16="http://schemas.microsoft.com/office/drawing/2014/main" id="{D4A092EC-8C7A-5CAC-E609-BA4D9B657AA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29525" y="2779597"/>
            <a:ext cx="1898650" cy="19913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37668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GI-LOGO.jpg"/>
          <p:cNvPicPr>
            <a:picLocks noGrp="1" noRot="1" noChangeAspect="1" noMove="1" noResize="1" noEditPoints="1" noAdjustHandles="1" noChangeArrowheads="1" noChangeShapeType="1" noCrop="1"/>
          </p:cNvPicPr>
          <p:nvPr/>
        </p:nvPicPr>
        <p:blipFill>
          <a:blip r:embed="rId2" cstate="print"/>
          <a:stretch>
            <a:fillRect/>
          </a:stretch>
        </p:blipFill>
        <p:spPr>
          <a:xfrm>
            <a:off x="304800" y="304800"/>
            <a:ext cx="762000" cy="1193271"/>
          </a:xfrm>
          <a:prstGeom prst="rect">
            <a:avLst/>
          </a:prstGeom>
        </p:spPr>
      </p:pic>
      <p:sp>
        <p:nvSpPr>
          <p:cNvPr id="12" name="TextBox 11"/>
          <p:cNvSpPr txBox="1">
            <a:spLocks/>
          </p:cNvSpPr>
          <p:nvPr/>
        </p:nvSpPr>
        <p:spPr>
          <a:xfrm>
            <a:off x="1295400" y="1074509"/>
            <a:ext cx="6172200" cy="523220"/>
          </a:xfrm>
          <a:prstGeom prst="rect">
            <a:avLst/>
          </a:prstGeom>
          <a:noFill/>
        </p:spPr>
        <p:txBody>
          <a:bodyPr wrap="square" rtlCol="0">
            <a:spAutoFit/>
          </a:bodyPr>
          <a:lstStyle/>
          <a:p>
            <a:r>
              <a:rPr lang="en-US" sz="2800" b="1" dirty="0">
                <a:solidFill>
                  <a:srgbClr val="0070C0"/>
                </a:solidFill>
                <a:effectLst>
                  <a:outerShdw blurRad="38100" dist="38100" dir="2700000" algn="tl">
                    <a:srgbClr val="000000">
                      <a:alpha val="43137"/>
                    </a:srgbClr>
                  </a:outerShdw>
                </a:effectLst>
              </a:rPr>
              <a:t>What is Satan’s end?</a:t>
            </a:r>
            <a:endParaRPr lang="en-US" sz="2800" b="1" u="sng" dirty="0">
              <a:solidFill>
                <a:srgbClr val="0070C0"/>
              </a:solidFill>
              <a:effectLst>
                <a:outerShdw blurRad="38100" dist="38100" dir="2700000" algn="tl">
                  <a:srgbClr val="000000">
                    <a:alpha val="43137"/>
                  </a:srgbClr>
                </a:outerShdw>
              </a:effectLst>
            </a:endParaRPr>
          </a:p>
        </p:txBody>
      </p:sp>
      <p:sp>
        <p:nvSpPr>
          <p:cNvPr id="14" name="TextBox 13"/>
          <p:cNvSpPr txBox="1">
            <a:spLocks/>
          </p:cNvSpPr>
          <p:nvPr/>
        </p:nvSpPr>
        <p:spPr>
          <a:xfrm>
            <a:off x="146305" y="1597729"/>
            <a:ext cx="6483095" cy="415498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000" dirty="0">
                <a:solidFill>
                  <a:schemeClr val="accent2"/>
                </a:solidFill>
              </a:rPr>
              <a:t>The books of Ezekiel and Revelation tell about the end of Satan and demons. Satan has been punished in part by being driven out of heaven in disgrace. Eventually he will be eternally punished in hell, forever separated from God. </a:t>
            </a:r>
          </a:p>
          <a:p>
            <a:endParaRPr lang="en-US" sz="2000" dirty="0">
              <a:solidFill>
                <a:schemeClr val="accent2"/>
              </a:solidFill>
            </a:endParaRPr>
          </a:p>
          <a:p>
            <a:r>
              <a:rPr lang="en-US" i="1" dirty="0">
                <a:solidFill>
                  <a:schemeClr val="accent2"/>
                </a:solidFill>
              </a:rPr>
              <a:t>And the angels who did not keep their positions of authority but abandoned their own home—these he has kept in darkness, bound with everlasting chains for judgement on the great Day. (Jude 6)</a:t>
            </a:r>
          </a:p>
          <a:p>
            <a:endParaRPr lang="en-US" sz="2000" i="1" dirty="0">
              <a:solidFill>
                <a:schemeClr val="accent2"/>
              </a:solidFill>
            </a:endParaRPr>
          </a:p>
          <a:p>
            <a:r>
              <a:rPr lang="en-US" i="1" dirty="0">
                <a:solidFill>
                  <a:schemeClr val="accent2"/>
                </a:solidFill>
              </a:rPr>
              <a:t>And the devil, who deceived them, was thrown into the lake of burning sulfur, where the beast and the false prophet had been thrown. They will be tormented day and night for ever and ever. (Rev. 20:10)</a:t>
            </a:r>
          </a:p>
        </p:txBody>
      </p:sp>
      <p:sp>
        <p:nvSpPr>
          <p:cNvPr id="8" name="Title 1"/>
          <p:cNvSpPr>
            <a:spLocks noGrp="1" noRot="1" noMove="1" noResize="1" noEditPoints="1" noAdjustHandles="1" noChangeArrowheads="1" noChangeShapeType="1"/>
          </p:cNvSpPr>
          <p:nvPr>
            <p:ph type="title"/>
          </p:nvPr>
        </p:nvSpPr>
        <p:spPr>
          <a:xfrm>
            <a:off x="1295400" y="304800"/>
            <a:ext cx="7581900" cy="838200"/>
          </a:xfrm>
        </p:spPr>
        <p:txBody>
          <a:bodyPr>
            <a:noAutofit/>
          </a:bodyPr>
          <a:lstStyle/>
          <a:p>
            <a:r>
              <a:rPr lang="en-US" sz="4800" b="1" dirty="0">
                <a:latin typeface="Impact" pitchFamily="34" charset="0"/>
              </a:rPr>
              <a:t>Nature of mankind</a:t>
            </a:r>
          </a:p>
        </p:txBody>
      </p:sp>
      <p:pic>
        <p:nvPicPr>
          <p:cNvPr id="7" name="Picture 6">
            <a:extLst>
              <a:ext uri="{FF2B5EF4-FFF2-40B4-BE49-F238E27FC236}">
                <a16:creationId xmlns:a16="http://schemas.microsoft.com/office/drawing/2014/main" id="{2405D4D3-B5B5-F084-DD48-623E1BCED048}"/>
              </a:ext>
            </a:extLst>
          </p:cNvPr>
          <p:cNvPicPr>
            <a:picLocks noChangeAspect="1"/>
          </p:cNvPicPr>
          <p:nvPr/>
        </p:nvPicPr>
        <p:blipFill rotWithShape="1">
          <a:blip r:embed="rId3"/>
          <a:srcRect t="-2014"/>
          <a:stretch/>
        </p:blipFill>
        <p:spPr>
          <a:xfrm>
            <a:off x="0" y="6056387"/>
            <a:ext cx="9144000" cy="990601"/>
          </a:xfrm>
          <a:prstGeom prst="rect">
            <a:avLst/>
          </a:prstGeom>
        </p:spPr>
      </p:pic>
      <p:sp>
        <p:nvSpPr>
          <p:cNvPr id="2" name="AutoShape 2">
            <a:extLst>
              <a:ext uri="{FF2B5EF4-FFF2-40B4-BE49-F238E27FC236}">
                <a16:creationId xmlns:a16="http://schemas.microsoft.com/office/drawing/2014/main" id="{D5B7D513-3763-CA2D-503A-916B749C5B9A}"/>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8194" name="Picture 2">
            <a:extLst>
              <a:ext uri="{FF2B5EF4-FFF2-40B4-BE49-F238E27FC236}">
                <a16:creationId xmlns:a16="http://schemas.microsoft.com/office/drawing/2014/main" id="{7A279103-CC68-8336-9001-8E0F01BD00A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20082" y="2570202"/>
            <a:ext cx="2305045" cy="20223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56218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GI-LOGO.jpg"/>
          <p:cNvPicPr>
            <a:picLocks noGrp="1" noRot="1" noChangeAspect="1" noMove="1" noResize="1" noEditPoints="1" noAdjustHandles="1" noChangeArrowheads="1" noChangeShapeType="1" noCrop="1"/>
          </p:cNvPicPr>
          <p:nvPr/>
        </p:nvPicPr>
        <p:blipFill>
          <a:blip r:embed="rId2" cstate="print"/>
          <a:stretch>
            <a:fillRect/>
          </a:stretch>
        </p:blipFill>
        <p:spPr>
          <a:xfrm>
            <a:off x="304800" y="304800"/>
            <a:ext cx="762000" cy="1193271"/>
          </a:xfrm>
          <a:prstGeom prst="rect">
            <a:avLst/>
          </a:prstGeom>
        </p:spPr>
      </p:pic>
      <p:sp>
        <p:nvSpPr>
          <p:cNvPr id="10" name="Title 1"/>
          <p:cNvSpPr>
            <a:spLocks noGrp="1" noRot="1" noMove="1" noResize="1" noEditPoints="1" noAdjustHandles="1" noChangeArrowheads="1" noChangeShapeType="1"/>
          </p:cNvSpPr>
          <p:nvPr>
            <p:ph type="title"/>
          </p:nvPr>
        </p:nvSpPr>
        <p:spPr>
          <a:xfrm>
            <a:off x="1295400" y="304800"/>
            <a:ext cx="7581900" cy="838200"/>
          </a:xfrm>
        </p:spPr>
        <p:txBody>
          <a:bodyPr>
            <a:noAutofit/>
          </a:bodyPr>
          <a:lstStyle/>
          <a:p>
            <a:r>
              <a:rPr lang="en-US" sz="4800" b="1" dirty="0">
                <a:latin typeface="Impact" pitchFamily="34" charset="0"/>
              </a:rPr>
              <a:t>satan &amp; temptation</a:t>
            </a:r>
          </a:p>
        </p:txBody>
      </p:sp>
      <p:pic>
        <p:nvPicPr>
          <p:cNvPr id="11" name="Picture 10">
            <a:extLst>
              <a:ext uri="{FF2B5EF4-FFF2-40B4-BE49-F238E27FC236}">
                <a16:creationId xmlns:a16="http://schemas.microsoft.com/office/drawing/2014/main" id="{56F5FA1B-3762-DCCA-8802-F1E41ABD0F90}"/>
              </a:ext>
            </a:extLst>
          </p:cNvPr>
          <p:cNvPicPr>
            <a:picLocks noChangeAspect="1"/>
          </p:cNvPicPr>
          <p:nvPr/>
        </p:nvPicPr>
        <p:blipFill rotWithShape="1">
          <a:blip r:embed="rId3"/>
          <a:srcRect t="-2014"/>
          <a:stretch/>
        </p:blipFill>
        <p:spPr>
          <a:xfrm>
            <a:off x="0" y="6056387"/>
            <a:ext cx="9144000" cy="990601"/>
          </a:xfrm>
          <a:prstGeom prst="rect">
            <a:avLst/>
          </a:prstGeom>
        </p:spPr>
      </p:pic>
      <p:graphicFrame>
        <p:nvGraphicFramePr>
          <p:cNvPr id="2" name="Table 2">
            <a:extLst>
              <a:ext uri="{FF2B5EF4-FFF2-40B4-BE49-F238E27FC236}">
                <a16:creationId xmlns:a16="http://schemas.microsoft.com/office/drawing/2014/main" id="{4AEAF80E-E107-F58C-F62C-C2AE1142AE5C}"/>
              </a:ext>
            </a:extLst>
          </p:cNvPr>
          <p:cNvGraphicFramePr>
            <a:graphicFrameLocks noGrp="1"/>
          </p:cNvGraphicFramePr>
          <p:nvPr>
            <p:extLst>
              <p:ext uri="{D42A27DB-BD31-4B8C-83A1-F6EECF244321}">
                <p14:modId xmlns:p14="http://schemas.microsoft.com/office/powerpoint/2010/main" val="1427863416"/>
              </p:ext>
            </p:extLst>
          </p:nvPr>
        </p:nvGraphicFramePr>
        <p:xfrm>
          <a:off x="247649" y="1868609"/>
          <a:ext cx="8648702" cy="3444240"/>
        </p:xfrm>
        <a:graphic>
          <a:graphicData uri="http://schemas.openxmlformats.org/drawingml/2006/table">
            <a:tbl>
              <a:tblPr firstRow="1" bandRow="1">
                <a:tableStyleId>{5C22544A-7EE6-4342-B048-85BDC9FD1C3A}</a:tableStyleId>
              </a:tblPr>
              <a:tblGrid>
                <a:gridCol w="4324351">
                  <a:extLst>
                    <a:ext uri="{9D8B030D-6E8A-4147-A177-3AD203B41FA5}">
                      <a16:colId xmlns:a16="http://schemas.microsoft.com/office/drawing/2014/main" val="2643551257"/>
                    </a:ext>
                  </a:extLst>
                </a:gridCol>
                <a:gridCol w="4324351">
                  <a:extLst>
                    <a:ext uri="{9D8B030D-6E8A-4147-A177-3AD203B41FA5}">
                      <a16:colId xmlns:a16="http://schemas.microsoft.com/office/drawing/2014/main" val="1879056759"/>
                    </a:ext>
                  </a:extLst>
                </a:gridCol>
              </a:tblGrid>
              <a:tr h="523691">
                <a:tc gridSpan="2">
                  <a:txBody>
                    <a:bodyPr/>
                    <a:lstStyle/>
                    <a:p>
                      <a:pPr algn="ctr"/>
                      <a:r>
                        <a:rPr lang="en-US" dirty="0"/>
                        <a:t>Demons are angels created by God who followed Satan when he rebelled. As their leader, Satan is the prince of all demons, and organizes them into an army to oppose God and His people. Scripture shows that demons are active in many areas.</a:t>
                      </a:r>
                    </a:p>
                  </a:txBody>
                  <a:tcPr>
                    <a:solidFill>
                      <a:schemeClr val="accent2">
                        <a:lumMod val="75000"/>
                      </a:schemeClr>
                    </a:solidFill>
                  </a:tcPr>
                </a:tc>
                <a:tc hMerge="1">
                  <a:txBody>
                    <a:bodyPr/>
                    <a:lstStyle/>
                    <a:p>
                      <a:endParaRPr lang="en-US"/>
                    </a:p>
                  </a:txBody>
                  <a:tcPr/>
                </a:tc>
                <a:extLst>
                  <a:ext uri="{0D108BD9-81ED-4DB2-BD59-A6C34878D82A}">
                    <a16:rowId xmlns:a16="http://schemas.microsoft.com/office/drawing/2014/main" val="3757527545"/>
                  </a:ext>
                </a:extLst>
              </a:tr>
              <a:tr h="463061">
                <a:tc>
                  <a:txBody>
                    <a:bodyPr/>
                    <a:lstStyle/>
                    <a:p>
                      <a:r>
                        <a:rPr lang="en-US" sz="1600" b="0" dirty="0"/>
                        <a:t>Their primary purpose is to destroy the purpose of God.</a:t>
                      </a:r>
                    </a:p>
                    <a:p>
                      <a:r>
                        <a:rPr lang="en-US" sz="1400" b="0" dirty="0"/>
                        <a:t>(Dan. 10:10-14, Rom. 8:38-39, Rev. 16:13-16)</a:t>
                      </a:r>
                    </a:p>
                  </a:txBody>
                  <a:tcPr>
                    <a:solidFill>
                      <a:schemeClr val="accent2">
                        <a:lumMod val="40000"/>
                        <a:lumOff val="60000"/>
                      </a:schemeClr>
                    </a:solidFill>
                  </a:tcPr>
                </a:tc>
                <a:tc>
                  <a:txBody>
                    <a:bodyPr/>
                    <a:lstStyle/>
                    <a:p>
                      <a:r>
                        <a:rPr lang="en-US" sz="1600" b="0" dirty="0"/>
                        <a:t>They can possess animals</a:t>
                      </a:r>
                    </a:p>
                    <a:p>
                      <a:r>
                        <a:rPr lang="en-US" sz="1600" b="0" dirty="0"/>
                        <a:t>(Mk. 5:13)</a:t>
                      </a:r>
                    </a:p>
                  </a:txBody>
                  <a:tcPr>
                    <a:solidFill>
                      <a:schemeClr val="accent2">
                        <a:lumMod val="40000"/>
                        <a:lumOff val="60000"/>
                      </a:schemeClr>
                    </a:solidFill>
                  </a:tcPr>
                </a:tc>
                <a:extLst>
                  <a:ext uri="{0D108BD9-81ED-4DB2-BD59-A6C34878D82A}">
                    <a16:rowId xmlns:a16="http://schemas.microsoft.com/office/drawing/2014/main" val="4113187424"/>
                  </a:ext>
                </a:extLst>
              </a:tr>
              <a:tr h="447821">
                <a:tc>
                  <a:txBody>
                    <a:bodyPr/>
                    <a:lstStyle/>
                    <a:p>
                      <a:r>
                        <a:rPr lang="en-US" sz="1600" b="0" dirty="0"/>
                        <a:t>They can inflict disease</a:t>
                      </a:r>
                    </a:p>
                    <a:p>
                      <a:r>
                        <a:rPr lang="en-US" sz="1400" b="0" dirty="0"/>
                        <a:t>(Matt. 9:33, Lk. 13:11-16)</a:t>
                      </a:r>
                    </a:p>
                  </a:txBody>
                  <a:tcPr>
                    <a:solidFill>
                      <a:schemeClr val="accent2">
                        <a:lumMod val="20000"/>
                        <a:lumOff val="80000"/>
                      </a:schemeClr>
                    </a:solidFill>
                  </a:tcPr>
                </a:tc>
                <a:tc>
                  <a:txBody>
                    <a:bodyPr/>
                    <a:lstStyle/>
                    <a:p>
                      <a:r>
                        <a:rPr lang="en-US" sz="1600" b="0" dirty="0"/>
                        <a:t>They oppose spiritual growth of God’s children</a:t>
                      </a:r>
                    </a:p>
                    <a:p>
                      <a:r>
                        <a:rPr lang="en-US" sz="1600" b="0" dirty="0"/>
                        <a:t>(Eph. 6:12)</a:t>
                      </a:r>
                    </a:p>
                  </a:txBody>
                  <a:tcPr>
                    <a:solidFill>
                      <a:schemeClr val="accent2">
                        <a:lumMod val="20000"/>
                        <a:lumOff val="80000"/>
                      </a:schemeClr>
                    </a:solidFill>
                  </a:tcPr>
                </a:tc>
                <a:extLst>
                  <a:ext uri="{0D108BD9-81ED-4DB2-BD59-A6C34878D82A}">
                    <a16:rowId xmlns:a16="http://schemas.microsoft.com/office/drawing/2014/main" val="1884515119"/>
                  </a:ext>
                </a:extLst>
              </a:tr>
              <a:tr h="508781">
                <a:tc>
                  <a:txBody>
                    <a:bodyPr/>
                    <a:lstStyle/>
                    <a:p>
                      <a:r>
                        <a:rPr lang="en-US" sz="1600" b="0" dirty="0"/>
                        <a:t>They can possess men</a:t>
                      </a:r>
                    </a:p>
                    <a:p>
                      <a:r>
                        <a:rPr lang="en-US" sz="1600" b="0" dirty="0"/>
                        <a:t>(Matt. 4:24)</a:t>
                      </a:r>
                    </a:p>
                  </a:txBody>
                  <a:tcPr>
                    <a:solidFill>
                      <a:schemeClr val="accent2">
                        <a:lumMod val="40000"/>
                        <a:lumOff val="60000"/>
                      </a:schemeClr>
                    </a:solidFill>
                  </a:tcPr>
                </a:tc>
                <a:tc>
                  <a:txBody>
                    <a:bodyPr/>
                    <a:lstStyle/>
                    <a:p>
                      <a:r>
                        <a:rPr lang="en-US" sz="1600" b="0" dirty="0"/>
                        <a:t>They teach false doctrine</a:t>
                      </a:r>
                    </a:p>
                    <a:p>
                      <a:r>
                        <a:rPr lang="en-US" sz="1600" b="0" dirty="0"/>
                        <a:t>(1 Tim. 4:1)</a:t>
                      </a:r>
                    </a:p>
                  </a:txBody>
                  <a:tcPr>
                    <a:solidFill>
                      <a:schemeClr val="accent2">
                        <a:lumMod val="40000"/>
                        <a:lumOff val="60000"/>
                      </a:schemeClr>
                    </a:solidFill>
                  </a:tcPr>
                </a:tc>
                <a:extLst>
                  <a:ext uri="{0D108BD9-81ED-4DB2-BD59-A6C34878D82A}">
                    <a16:rowId xmlns:a16="http://schemas.microsoft.com/office/drawing/2014/main" val="1140385032"/>
                  </a:ext>
                </a:extLst>
              </a:tr>
              <a:tr h="508781">
                <a:tc gridSpan="2">
                  <a:txBody>
                    <a:bodyPr/>
                    <a:lstStyle/>
                    <a:p>
                      <a:pPr algn="ctr"/>
                      <a:r>
                        <a:rPr lang="en-US" sz="1600" b="0" dirty="0">
                          <a:solidFill>
                            <a:schemeClr val="bg1"/>
                          </a:solidFill>
                        </a:rPr>
                        <a:t>Through the Holy Spirit and the Word of God, believers have authority (or control) over demons. (Matt. 25:41, 2 Pet. 2:4, Jude 6 and 9)</a:t>
                      </a:r>
                    </a:p>
                  </a:txBody>
                  <a:tcPr>
                    <a:solidFill>
                      <a:schemeClr val="accent2">
                        <a:lumMod val="75000"/>
                      </a:schemeClr>
                    </a:solidFill>
                  </a:tcPr>
                </a:tc>
                <a:tc hMerge="1">
                  <a:txBody>
                    <a:bodyPr/>
                    <a:lstStyle/>
                    <a:p>
                      <a:endParaRPr lang="en-US" sz="1600" b="0" dirty="0"/>
                    </a:p>
                  </a:txBody>
                  <a:tcPr>
                    <a:solidFill>
                      <a:schemeClr val="accent2">
                        <a:lumMod val="40000"/>
                        <a:lumOff val="60000"/>
                      </a:schemeClr>
                    </a:solidFill>
                  </a:tcPr>
                </a:tc>
                <a:extLst>
                  <a:ext uri="{0D108BD9-81ED-4DB2-BD59-A6C34878D82A}">
                    <a16:rowId xmlns:a16="http://schemas.microsoft.com/office/drawing/2014/main" val="751512353"/>
                  </a:ext>
                </a:extLst>
              </a:tr>
            </a:tbl>
          </a:graphicData>
        </a:graphic>
      </p:graphicFrame>
      <p:sp>
        <p:nvSpPr>
          <p:cNvPr id="7" name="TextBox 6">
            <a:extLst>
              <a:ext uri="{FF2B5EF4-FFF2-40B4-BE49-F238E27FC236}">
                <a16:creationId xmlns:a16="http://schemas.microsoft.com/office/drawing/2014/main" id="{DB9BCDD8-0727-D6F8-645A-0A81E3192D36}"/>
              </a:ext>
            </a:extLst>
          </p:cNvPr>
          <p:cNvSpPr txBox="1">
            <a:spLocks/>
          </p:cNvSpPr>
          <p:nvPr/>
        </p:nvSpPr>
        <p:spPr>
          <a:xfrm>
            <a:off x="1143000" y="1085552"/>
            <a:ext cx="6441141" cy="523220"/>
          </a:xfrm>
          <a:prstGeom prst="rect">
            <a:avLst/>
          </a:prstGeom>
          <a:noFill/>
        </p:spPr>
        <p:txBody>
          <a:bodyPr wrap="square" rtlCol="0">
            <a:spAutoFit/>
          </a:bodyPr>
          <a:lstStyle/>
          <a:p>
            <a:r>
              <a:rPr lang="en-US" sz="2800" b="1" dirty="0">
                <a:solidFill>
                  <a:srgbClr val="0070C0"/>
                </a:solidFill>
                <a:effectLst>
                  <a:outerShdw blurRad="38100" dist="38100" dir="2700000" algn="tl">
                    <a:srgbClr val="000000">
                      <a:alpha val="43137"/>
                    </a:srgbClr>
                  </a:outerShdw>
                </a:effectLst>
              </a:rPr>
              <a:t>What are demons?</a:t>
            </a:r>
          </a:p>
        </p:txBody>
      </p:sp>
      <p:pic>
        <p:nvPicPr>
          <p:cNvPr id="9218" name="Picture 2">
            <a:extLst>
              <a:ext uri="{FF2B5EF4-FFF2-40B4-BE49-F238E27FC236}">
                <a16:creationId xmlns:a16="http://schemas.microsoft.com/office/drawing/2014/main" id="{91226FE6-AD52-7E92-A676-D8137071358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20255" y="228979"/>
            <a:ext cx="2257045" cy="15097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8844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GI-LOGO.jpg"/>
          <p:cNvPicPr>
            <a:picLocks noGrp="1" noRot="1" noChangeAspect="1" noMove="1" noResize="1" noEditPoints="1" noAdjustHandles="1" noChangeArrowheads="1" noChangeShapeType="1" noCrop="1"/>
          </p:cNvPicPr>
          <p:nvPr/>
        </p:nvPicPr>
        <p:blipFill>
          <a:blip r:embed="rId2" cstate="print"/>
          <a:stretch>
            <a:fillRect/>
          </a:stretch>
        </p:blipFill>
        <p:spPr>
          <a:xfrm>
            <a:off x="304800" y="304800"/>
            <a:ext cx="762000" cy="1193271"/>
          </a:xfrm>
          <a:prstGeom prst="rect">
            <a:avLst/>
          </a:prstGeom>
        </p:spPr>
      </p:pic>
      <p:sp>
        <p:nvSpPr>
          <p:cNvPr id="12" name="TextBox 11"/>
          <p:cNvSpPr txBox="1">
            <a:spLocks/>
          </p:cNvSpPr>
          <p:nvPr/>
        </p:nvSpPr>
        <p:spPr>
          <a:xfrm>
            <a:off x="1295400" y="1156057"/>
            <a:ext cx="6172200" cy="523220"/>
          </a:xfrm>
          <a:prstGeom prst="rect">
            <a:avLst/>
          </a:prstGeom>
          <a:noFill/>
        </p:spPr>
        <p:txBody>
          <a:bodyPr wrap="square" rtlCol="0">
            <a:spAutoFit/>
          </a:bodyPr>
          <a:lstStyle/>
          <a:p>
            <a:r>
              <a:rPr lang="en-US" sz="2800" b="1" dirty="0">
                <a:solidFill>
                  <a:srgbClr val="0070C0"/>
                </a:solidFill>
                <a:effectLst>
                  <a:outerShdw blurRad="38100" dist="38100" dir="2700000" algn="tl">
                    <a:srgbClr val="000000">
                      <a:alpha val="43137"/>
                    </a:srgbClr>
                  </a:outerShdw>
                </a:effectLst>
              </a:rPr>
              <a:t>Recognizing Satan’s lies</a:t>
            </a:r>
            <a:endParaRPr lang="en-US" sz="2800" b="1" u="sng" dirty="0">
              <a:solidFill>
                <a:srgbClr val="0070C0"/>
              </a:solidFill>
              <a:effectLst>
                <a:outerShdw blurRad="38100" dist="38100" dir="2700000" algn="tl">
                  <a:srgbClr val="000000">
                    <a:alpha val="43137"/>
                  </a:srgbClr>
                </a:outerShdw>
              </a:effectLst>
            </a:endParaRPr>
          </a:p>
        </p:txBody>
      </p:sp>
      <p:sp>
        <p:nvSpPr>
          <p:cNvPr id="14" name="TextBox 13"/>
          <p:cNvSpPr txBox="1">
            <a:spLocks/>
          </p:cNvSpPr>
          <p:nvPr/>
        </p:nvSpPr>
        <p:spPr>
          <a:xfrm>
            <a:off x="129540" y="2142350"/>
            <a:ext cx="8845295" cy="378565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400" dirty="0">
                <a:solidFill>
                  <a:schemeClr val="accent2"/>
                </a:solidFill>
              </a:rPr>
              <a:t>Satan attacks the individual Christian mostly through deception and temptation. We must remember that sin has consequences. </a:t>
            </a:r>
          </a:p>
          <a:p>
            <a:endParaRPr lang="en-US" sz="2000" i="1" dirty="0">
              <a:solidFill>
                <a:schemeClr val="accent2"/>
              </a:solidFill>
            </a:endParaRPr>
          </a:p>
          <a:p>
            <a:r>
              <a:rPr lang="en-US" sz="2000" i="1" dirty="0">
                <a:solidFill>
                  <a:schemeClr val="accent2"/>
                </a:solidFill>
              </a:rPr>
              <a:t>Do not be deceived: God cannot be mocked. A man reaps what he sows. The one who sows to please his sinful nature, from that nature will reap destruction; the one who sows to please the Spirit, from the Spirit will reap eternal life. </a:t>
            </a:r>
          </a:p>
          <a:p>
            <a:r>
              <a:rPr lang="en-US" sz="2000" i="1" dirty="0">
                <a:solidFill>
                  <a:schemeClr val="accent2"/>
                </a:solidFill>
              </a:rPr>
              <a:t>(Gal. 6:7-8)</a:t>
            </a:r>
          </a:p>
          <a:p>
            <a:endParaRPr lang="en-US" sz="2000" i="1" dirty="0">
              <a:solidFill>
                <a:schemeClr val="accent2"/>
              </a:solidFill>
            </a:endParaRPr>
          </a:p>
          <a:p>
            <a:r>
              <a:rPr lang="en-US" sz="2400" dirty="0">
                <a:solidFill>
                  <a:schemeClr val="accent2"/>
                </a:solidFill>
              </a:rPr>
              <a:t>Satan tells us the lie that to be happy and secure we need more “stuff” in this world. His lies appeal to the lust of the flesh, lust of the eyes and pride of life. </a:t>
            </a:r>
            <a:endParaRPr lang="en-US" sz="2000" dirty="0">
              <a:solidFill>
                <a:schemeClr val="accent2"/>
              </a:solidFill>
            </a:endParaRPr>
          </a:p>
        </p:txBody>
      </p:sp>
      <p:sp>
        <p:nvSpPr>
          <p:cNvPr id="8" name="Title 1"/>
          <p:cNvSpPr>
            <a:spLocks noGrp="1" noRot="1" noMove="1" noResize="1" noEditPoints="1" noAdjustHandles="1" noChangeArrowheads="1" noChangeShapeType="1"/>
          </p:cNvSpPr>
          <p:nvPr>
            <p:ph type="title"/>
          </p:nvPr>
        </p:nvSpPr>
        <p:spPr>
          <a:xfrm>
            <a:off x="1295400" y="304800"/>
            <a:ext cx="7581900" cy="838200"/>
          </a:xfrm>
        </p:spPr>
        <p:txBody>
          <a:bodyPr>
            <a:noAutofit/>
          </a:bodyPr>
          <a:lstStyle/>
          <a:p>
            <a:r>
              <a:rPr lang="en-US" sz="4800" b="1" dirty="0">
                <a:latin typeface="Impact" pitchFamily="34" charset="0"/>
              </a:rPr>
              <a:t>Nature of mankind</a:t>
            </a:r>
          </a:p>
        </p:txBody>
      </p:sp>
      <p:pic>
        <p:nvPicPr>
          <p:cNvPr id="7" name="Picture 6">
            <a:extLst>
              <a:ext uri="{FF2B5EF4-FFF2-40B4-BE49-F238E27FC236}">
                <a16:creationId xmlns:a16="http://schemas.microsoft.com/office/drawing/2014/main" id="{2405D4D3-B5B5-F084-DD48-623E1BCED048}"/>
              </a:ext>
            </a:extLst>
          </p:cNvPr>
          <p:cNvPicPr>
            <a:picLocks noChangeAspect="1"/>
          </p:cNvPicPr>
          <p:nvPr/>
        </p:nvPicPr>
        <p:blipFill rotWithShape="1">
          <a:blip r:embed="rId3"/>
          <a:srcRect t="-2014"/>
          <a:stretch/>
        </p:blipFill>
        <p:spPr>
          <a:xfrm>
            <a:off x="0" y="6056387"/>
            <a:ext cx="9144000" cy="990601"/>
          </a:xfrm>
          <a:prstGeom prst="rect">
            <a:avLst/>
          </a:prstGeom>
        </p:spPr>
      </p:pic>
      <p:sp>
        <p:nvSpPr>
          <p:cNvPr id="2" name="AutoShape 2">
            <a:extLst>
              <a:ext uri="{FF2B5EF4-FFF2-40B4-BE49-F238E27FC236}">
                <a16:creationId xmlns:a16="http://schemas.microsoft.com/office/drawing/2014/main" id="{D5B7D513-3763-CA2D-503A-916B749C5B9A}"/>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42" name="Picture 2">
            <a:extLst>
              <a:ext uri="{FF2B5EF4-FFF2-40B4-BE49-F238E27FC236}">
                <a16:creationId xmlns:a16="http://schemas.microsoft.com/office/drawing/2014/main" id="{3F959AF6-8C30-C333-4D15-A4CD5CC2F2E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00800" y="304800"/>
            <a:ext cx="2590800" cy="17227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14745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GI-LOGO.jpg"/>
          <p:cNvPicPr>
            <a:picLocks noGrp="1" noRot="1" noChangeAspect="1" noMove="1" noResize="1" noEditPoints="1" noAdjustHandles="1" noChangeArrowheads="1" noChangeShapeType="1" noCrop="1"/>
          </p:cNvPicPr>
          <p:nvPr/>
        </p:nvPicPr>
        <p:blipFill>
          <a:blip r:embed="rId2" cstate="print"/>
          <a:stretch>
            <a:fillRect/>
          </a:stretch>
        </p:blipFill>
        <p:spPr>
          <a:xfrm>
            <a:off x="304800" y="304800"/>
            <a:ext cx="762000" cy="1193271"/>
          </a:xfrm>
          <a:prstGeom prst="rect">
            <a:avLst/>
          </a:prstGeom>
        </p:spPr>
      </p:pic>
      <p:sp>
        <p:nvSpPr>
          <p:cNvPr id="12" name="TextBox 11"/>
          <p:cNvSpPr txBox="1">
            <a:spLocks/>
          </p:cNvSpPr>
          <p:nvPr/>
        </p:nvSpPr>
        <p:spPr>
          <a:xfrm>
            <a:off x="1219199" y="1176530"/>
            <a:ext cx="7038109" cy="492443"/>
          </a:xfrm>
          <a:prstGeom prst="rect">
            <a:avLst/>
          </a:prstGeom>
          <a:noFill/>
        </p:spPr>
        <p:txBody>
          <a:bodyPr wrap="square" rtlCol="0">
            <a:spAutoFit/>
          </a:bodyPr>
          <a:lstStyle/>
          <a:p>
            <a:r>
              <a:rPr lang="en-US" sz="2600" b="1" dirty="0">
                <a:solidFill>
                  <a:srgbClr val="0070C0"/>
                </a:solidFill>
                <a:effectLst>
                  <a:outerShdw blurRad="38100" dist="38100" dir="2700000" algn="tl">
                    <a:srgbClr val="000000">
                      <a:alpha val="43137"/>
                    </a:srgbClr>
                  </a:outerShdw>
                </a:effectLst>
              </a:rPr>
              <a:t>Satan’s lies vs. God’s Truth</a:t>
            </a:r>
          </a:p>
        </p:txBody>
      </p:sp>
      <p:sp>
        <p:nvSpPr>
          <p:cNvPr id="14" name="TextBox 13"/>
          <p:cNvSpPr txBox="1">
            <a:spLocks/>
          </p:cNvSpPr>
          <p:nvPr/>
        </p:nvSpPr>
        <p:spPr>
          <a:xfrm>
            <a:off x="160782" y="1815585"/>
            <a:ext cx="3783330" cy="2062103"/>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600" b="1" dirty="0">
                <a:solidFill>
                  <a:schemeClr val="tx1"/>
                </a:solidFill>
              </a:rPr>
              <a:t>Lie: to be happy and secure I need things</a:t>
            </a:r>
          </a:p>
          <a:p>
            <a:r>
              <a:rPr lang="en-US" sz="1600" b="1" dirty="0">
                <a:solidFill>
                  <a:srgbClr val="C00000"/>
                </a:solidFill>
              </a:rPr>
              <a:t>Truth: Everything I need is found in Christ</a:t>
            </a:r>
          </a:p>
          <a:p>
            <a:endParaRPr lang="en-US" sz="200" dirty="0">
              <a:solidFill>
                <a:schemeClr val="accent2"/>
              </a:solidFill>
            </a:endParaRPr>
          </a:p>
          <a:p>
            <a:r>
              <a:rPr lang="en-US" sz="1600" i="1" dirty="0">
                <a:solidFill>
                  <a:schemeClr val="accent6"/>
                </a:solidFill>
              </a:rPr>
              <a:t>Keep your lives free from the love of money and be content with what you have, because God has said, “Never will I leave you; never will I forsake you.” </a:t>
            </a:r>
          </a:p>
          <a:p>
            <a:r>
              <a:rPr lang="en-US" sz="1600" i="1" dirty="0">
                <a:solidFill>
                  <a:schemeClr val="accent6"/>
                </a:solidFill>
              </a:rPr>
              <a:t>(Heb. 13:5)</a:t>
            </a:r>
          </a:p>
          <a:p>
            <a:r>
              <a:rPr lang="en-US" sz="1400" i="1" dirty="0">
                <a:solidFill>
                  <a:schemeClr val="accent6"/>
                </a:solidFill>
              </a:rPr>
              <a:t>Mk. 8:1-8, 8:36, Phil. 3:7-8, 4:11-13, Col. 3:2</a:t>
            </a:r>
            <a:endParaRPr lang="en-US" sz="1100" i="1" dirty="0">
              <a:solidFill>
                <a:schemeClr val="accent6"/>
              </a:solidFill>
            </a:endParaRPr>
          </a:p>
        </p:txBody>
      </p:sp>
      <p:sp>
        <p:nvSpPr>
          <p:cNvPr id="8" name="Title 1"/>
          <p:cNvSpPr>
            <a:spLocks noGrp="1" noRot="1" noMove="1" noResize="1" noEditPoints="1" noAdjustHandles="1" noChangeArrowheads="1" noChangeShapeType="1"/>
          </p:cNvSpPr>
          <p:nvPr>
            <p:ph type="title"/>
          </p:nvPr>
        </p:nvSpPr>
        <p:spPr>
          <a:xfrm>
            <a:off x="1295400" y="304800"/>
            <a:ext cx="7581900" cy="838200"/>
          </a:xfrm>
        </p:spPr>
        <p:txBody>
          <a:bodyPr>
            <a:noAutofit/>
          </a:bodyPr>
          <a:lstStyle/>
          <a:p>
            <a:r>
              <a:rPr lang="en-US" sz="4800" b="1" dirty="0">
                <a:latin typeface="Impact" pitchFamily="34" charset="0"/>
              </a:rPr>
              <a:t>Nature of mankind</a:t>
            </a:r>
          </a:p>
        </p:txBody>
      </p:sp>
      <p:pic>
        <p:nvPicPr>
          <p:cNvPr id="10" name="Picture 9">
            <a:extLst>
              <a:ext uri="{FF2B5EF4-FFF2-40B4-BE49-F238E27FC236}">
                <a16:creationId xmlns:a16="http://schemas.microsoft.com/office/drawing/2014/main" id="{54E1C2B3-1AA3-94BE-2DE0-194D896D399F}"/>
              </a:ext>
            </a:extLst>
          </p:cNvPr>
          <p:cNvPicPr>
            <a:picLocks noChangeAspect="1"/>
          </p:cNvPicPr>
          <p:nvPr/>
        </p:nvPicPr>
        <p:blipFill rotWithShape="1">
          <a:blip r:embed="rId3"/>
          <a:srcRect t="-2014"/>
          <a:stretch/>
        </p:blipFill>
        <p:spPr>
          <a:xfrm>
            <a:off x="0" y="6056387"/>
            <a:ext cx="9144000" cy="990601"/>
          </a:xfrm>
          <a:prstGeom prst="rect">
            <a:avLst/>
          </a:prstGeom>
        </p:spPr>
      </p:pic>
      <p:sp>
        <p:nvSpPr>
          <p:cNvPr id="18" name="TextBox 17">
            <a:extLst>
              <a:ext uri="{FF2B5EF4-FFF2-40B4-BE49-F238E27FC236}">
                <a16:creationId xmlns:a16="http://schemas.microsoft.com/office/drawing/2014/main" id="{17523C71-CAF0-26F7-F916-B6C0EA76A3DF}"/>
              </a:ext>
            </a:extLst>
          </p:cNvPr>
          <p:cNvSpPr txBox="1">
            <a:spLocks/>
          </p:cNvSpPr>
          <p:nvPr/>
        </p:nvSpPr>
        <p:spPr>
          <a:xfrm>
            <a:off x="4056888" y="2211952"/>
            <a:ext cx="4926330" cy="181588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600" b="1" dirty="0">
                <a:solidFill>
                  <a:schemeClr val="tx1"/>
                </a:solidFill>
              </a:rPr>
              <a:t>Lie: I need approval of others (fame, honor, recognition)</a:t>
            </a:r>
          </a:p>
          <a:p>
            <a:r>
              <a:rPr lang="en-US" sz="1600" b="1" dirty="0">
                <a:solidFill>
                  <a:srgbClr val="C00000"/>
                </a:solidFill>
              </a:rPr>
              <a:t>Truth: It is only God’s approval and acceptance I need</a:t>
            </a:r>
          </a:p>
          <a:p>
            <a:endParaRPr lang="en-US" sz="200" dirty="0">
              <a:solidFill>
                <a:schemeClr val="accent2"/>
              </a:solidFill>
            </a:endParaRPr>
          </a:p>
          <a:p>
            <a:r>
              <a:rPr lang="en-US" sz="1600" i="1" dirty="0">
                <a:solidFill>
                  <a:schemeClr val="accent6"/>
                </a:solidFill>
              </a:rPr>
              <a:t>Am I now trying to win the approval of men, or of God? Or am I trying to please men? If I were still trying to please men, I would not be a servant of Christ. </a:t>
            </a:r>
          </a:p>
          <a:p>
            <a:r>
              <a:rPr lang="en-US" sz="1600" i="1" dirty="0">
                <a:solidFill>
                  <a:schemeClr val="accent6"/>
                </a:solidFill>
              </a:rPr>
              <a:t>(Gal. 1:10)</a:t>
            </a:r>
          </a:p>
          <a:p>
            <a:r>
              <a:rPr lang="en-US" sz="1400" i="1" dirty="0">
                <a:solidFill>
                  <a:schemeClr val="accent6"/>
                </a:solidFill>
              </a:rPr>
              <a:t>1 Cor. 11:19, 1 </a:t>
            </a:r>
            <a:r>
              <a:rPr lang="en-US" sz="1400" i="1" dirty="0" err="1">
                <a:solidFill>
                  <a:schemeClr val="accent6"/>
                </a:solidFill>
              </a:rPr>
              <a:t>Thes</a:t>
            </a:r>
            <a:r>
              <a:rPr lang="en-US" sz="1400" i="1" dirty="0">
                <a:solidFill>
                  <a:schemeClr val="accent6"/>
                </a:solidFill>
              </a:rPr>
              <a:t>. 2:4</a:t>
            </a:r>
            <a:endParaRPr lang="en-US" sz="1100" i="1" dirty="0">
              <a:solidFill>
                <a:schemeClr val="accent6"/>
              </a:solidFill>
            </a:endParaRPr>
          </a:p>
        </p:txBody>
      </p:sp>
      <p:sp>
        <p:nvSpPr>
          <p:cNvPr id="13" name="TextBox 12">
            <a:extLst>
              <a:ext uri="{FF2B5EF4-FFF2-40B4-BE49-F238E27FC236}">
                <a16:creationId xmlns:a16="http://schemas.microsoft.com/office/drawing/2014/main" id="{2ADBA5D5-6D3C-05FA-5D73-C21F9351FD2D}"/>
              </a:ext>
            </a:extLst>
          </p:cNvPr>
          <p:cNvSpPr txBox="1">
            <a:spLocks/>
          </p:cNvSpPr>
          <p:nvPr/>
        </p:nvSpPr>
        <p:spPr>
          <a:xfrm>
            <a:off x="176022" y="4195202"/>
            <a:ext cx="5181600" cy="132343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600" b="1" dirty="0">
                <a:solidFill>
                  <a:schemeClr val="tx1"/>
                </a:solidFill>
              </a:rPr>
              <a:t>Lie: I need to have control of everything in my environment</a:t>
            </a:r>
          </a:p>
          <a:p>
            <a:r>
              <a:rPr lang="en-US" sz="1600" b="1" dirty="0">
                <a:solidFill>
                  <a:srgbClr val="C00000"/>
                </a:solidFill>
              </a:rPr>
              <a:t>Truth: I need to be controlled by the Spirit</a:t>
            </a:r>
          </a:p>
          <a:p>
            <a:endParaRPr lang="en-US" sz="200" dirty="0">
              <a:solidFill>
                <a:schemeClr val="accent2"/>
              </a:solidFill>
            </a:endParaRPr>
          </a:p>
          <a:p>
            <a:r>
              <a:rPr lang="en-US" sz="1600" i="1" dirty="0">
                <a:solidFill>
                  <a:schemeClr val="accent6"/>
                </a:solidFill>
              </a:rPr>
              <a:t>The mind of a sinful man is death, but he mind controlled by the Spirit is life and peace. (Rom. 8:6)</a:t>
            </a:r>
          </a:p>
          <a:p>
            <a:r>
              <a:rPr lang="en-US" sz="1400" i="1" dirty="0">
                <a:solidFill>
                  <a:schemeClr val="accent6"/>
                </a:solidFill>
              </a:rPr>
              <a:t>Matt. 20:26-28, Mk. 8:35, 10:43-44, Phil. 2:3-11</a:t>
            </a:r>
            <a:endParaRPr lang="en-US" sz="1100" i="1" dirty="0">
              <a:solidFill>
                <a:schemeClr val="accent6"/>
              </a:solidFill>
            </a:endParaRPr>
          </a:p>
        </p:txBody>
      </p:sp>
      <p:pic>
        <p:nvPicPr>
          <p:cNvPr id="11268" name="Picture 4">
            <a:extLst>
              <a:ext uri="{FF2B5EF4-FFF2-40B4-BE49-F238E27FC236}">
                <a16:creationId xmlns:a16="http://schemas.microsoft.com/office/drawing/2014/main" id="{ACEFEC78-5615-9B4B-100E-787BDCE5C76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78846" y="4195202"/>
            <a:ext cx="3074630" cy="17250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94391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GI-LOGO.jpg"/>
          <p:cNvPicPr>
            <a:picLocks noGrp="1" noRot="1" noChangeAspect="1" noMove="1" noResize="1" noEditPoints="1" noAdjustHandles="1" noChangeArrowheads="1" noChangeShapeType="1" noCrop="1"/>
          </p:cNvPicPr>
          <p:nvPr/>
        </p:nvPicPr>
        <p:blipFill>
          <a:blip r:embed="rId2" cstate="print"/>
          <a:stretch>
            <a:fillRect/>
          </a:stretch>
        </p:blipFill>
        <p:spPr>
          <a:xfrm>
            <a:off x="304800" y="304800"/>
            <a:ext cx="762000" cy="1193271"/>
          </a:xfrm>
          <a:prstGeom prst="rect">
            <a:avLst/>
          </a:prstGeom>
        </p:spPr>
      </p:pic>
      <p:sp>
        <p:nvSpPr>
          <p:cNvPr id="12" name="TextBox 11"/>
          <p:cNvSpPr txBox="1">
            <a:spLocks/>
          </p:cNvSpPr>
          <p:nvPr/>
        </p:nvSpPr>
        <p:spPr>
          <a:xfrm>
            <a:off x="1219199" y="1176530"/>
            <a:ext cx="7038109" cy="492443"/>
          </a:xfrm>
          <a:prstGeom prst="rect">
            <a:avLst/>
          </a:prstGeom>
          <a:noFill/>
        </p:spPr>
        <p:txBody>
          <a:bodyPr wrap="square" rtlCol="0">
            <a:spAutoFit/>
          </a:bodyPr>
          <a:lstStyle/>
          <a:p>
            <a:r>
              <a:rPr lang="en-US" sz="2600" b="1" dirty="0">
                <a:solidFill>
                  <a:srgbClr val="0070C0"/>
                </a:solidFill>
                <a:effectLst>
                  <a:outerShdw blurRad="38100" dist="38100" dir="2700000" algn="tl">
                    <a:srgbClr val="000000">
                      <a:alpha val="43137"/>
                    </a:srgbClr>
                  </a:outerShdw>
                </a:effectLst>
              </a:rPr>
              <a:t>Satan’s lies vs. God’s Truth</a:t>
            </a:r>
          </a:p>
        </p:txBody>
      </p:sp>
      <p:sp>
        <p:nvSpPr>
          <p:cNvPr id="8" name="Title 1"/>
          <p:cNvSpPr>
            <a:spLocks noGrp="1" noRot="1" noMove="1" noResize="1" noEditPoints="1" noAdjustHandles="1" noChangeArrowheads="1" noChangeShapeType="1"/>
          </p:cNvSpPr>
          <p:nvPr>
            <p:ph type="title"/>
          </p:nvPr>
        </p:nvSpPr>
        <p:spPr>
          <a:xfrm>
            <a:off x="1295400" y="304800"/>
            <a:ext cx="7581900" cy="838200"/>
          </a:xfrm>
        </p:spPr>
        <p:txBody>
          <a:bodyPr>
            <a:noAutofit/>
          </a:bodyPr>
          <a:lstStyle/>
          <a:p>
            <a:r>
              <a:rPr lang="en-US" sz="4800" b="1" dirty="0">
                <a:latin typeface="Impact" pitchFamily="34" charset="0"/>
              </a:rPr>
              <a:t>Nature of mankind</a:t>
            </a:r>
          </a:p>
        </p:txBody>
      </p:sp>
      <p:pic>
        <p:nvPicPr>
          <p:cNvPr id="10" name="Picture 9">
            <a:extLst>
              <a:ext uri="{FF2B5EF4-FFF2-40B4-BE49-F238E27FC236}">
                <a16:creationId xmlns:a16="http://schemas.microsoft.com/office/drawing/2014/main" id="{54E1C2B3-1AA3-94BE-2DE0-194D896D399F}"/>
              </a:ext>
            </a:extLst>
          </p:cNvPr>
          <p:cNvPicPr>
            <a:picLocks noChangeAspect="1"/>
          </p:cNvPicPr>
          <p:nvPr/>
        </p:nvPicPr>
        <p:blipFill rotWithShape="1">
          <a:blip r:embed="rId3"/>
          <a:srcRect t="-2014"/>
          <a:stretch/>
        </p:blipFill>
        <p:spPr>
          <a:xfrm>
            <a:off x="0" y="6056387"/>
            <a:ext cx="9144000" cy="990601"/>
          </a:xfrm>
          <a:prstGeom prst="rect">
            <a:avLst/>
          </a:prstGeom>
        </p:spPr>
      </p:pic>
      <p:sp>
        <p:nvSpPr>
          <p:cNvPr id="19" name="TextBox 18">
            <a:extLst>
              <a:ext uri="{FF2B5EF4-FFF2-40B4-BE49-F238E27FC236}">
                <a16:creationId xmlns:a16="http://schemas.microsoft.com/office/drawing/2014/main" id="{22417C56-9B23-27BD-90F8-689857A66CBC}"/>
              </a:ext>
            </a:extLst>
          </p:cNvPr>
          <p:cNvSpPr txBox="1">
            <a:spLocks/>
          </p:cNvSpPr>
          <p:nvPr/>
        </p:nvSpPr>
        <p:spPr>
          <a:xfrm>
            <a:off x="228600" y="1898013"/>
            <a:ext cx="5563637" cy="178510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600" b="1" dirty="0">
                <a:solidFill>
                  <a:schemeClr val="tx1"/>
                </a:solidFill>
              </a:rPr>
              <a:t>Lie: I need pleasures of the flesh (sex, gluttony, intoxication)</a:t>
            </a:r>
          </a:p>
          <a:p>
            <a:r>
              <a:rPr lang="en-US" sz="1600" b="1" dirty="0">
                <a:solidFill>
                  <a:srgbClr val="C00000"/>
                </a:solidFill>
              </a:rPr>
              <a:t>Truth: I must control my body in the Spirit for the greater good.</a:t>
            </a:r>
          </a:p>
          <a:p>
            <a:endParaRPr lang="en-US" sz="200" dirty="0">
              <a:solidFill>
                <a:schemeClr val="accent2"/>
              </a:solidFill>
            </a:endParaRPr>
          </a:p>
          <a:p>
            <a:r>
              <a:rPr lang="en-US" sz="1600" i="1" dirty="0">
                <a:solidFill>
                  <a:schemeClr val="accent6"/>
                </a:solidFill>
              </a:rPr>
              <a:t>You have made known to me the path of life; you will fill me with joy in your presence, with eternal pleasures at your right hand. (Ps. 16:11)</a:t>
            </a:r>
          </a:p>
          <a:p>
            <a:r>
              <a:rPr lang="en-US" sz="1400" i="1" dirty="0">
                <a:solidFill>
                  <a:schemeClr val="accent6"/>
                </a:solidFill>
              </a:rPr>
              <a:t>Pr. 21;17, </a:t>
            </a:r>
            <a:r>
              <a:rPr lang="en-US" sz="1400" i="1" dirty="0" err="1">
                <a:solidFill>
                  <a:schemeClr val="accent6"/>
                </a:solidFill>
              </a:rPr>
              <a:t>Ecc</a:t>
            </a:r>
            <a:r>
              <a:rPr lang="en-US" sz="1400" i="1" dirty="0">
                <a:solidFill>
                  <a:schemeClr val="accent6"/>
                </a:solidFill>
              </a:rPr>
              <a:t>. 2:1-11, Rom. 12:2, 1 Cor. 9:27, 2 Tim. 3:2-4, </a:t>
            </a:r>
          </a:p>
          <a:p>
            <a:r>
              <a:rPr lang="en-US" sz="1400" i="1" dirty="0">
                <a:solidFill>
                  <a:schemeClr val="accent6"/>
                </a:solidFill>
              </a:rPr>
              <a:t>Tit. 2:11-12, Heb. 11:25</a:t>
            </a:r>
            <a:endParaRPr lang="en-US" sz="1100" i="1" dirty="0">
              <a:solidFill>
                <a:schemeClr val="accent6"/>
              </a:solidFill>
            </a:endParaRPr>
          </a:p>
        </p:txBody>
      </p:sp>
      <p:sp>
        <p:nvSpPr>
          <p:cNvPr id="21" name="TextBox 20">
            <a:extLst>
              <a:ext uri="{FF2B5EF4-FFF2-40B4-BE49-F238E27FC236}">
                <a16:creationId xmlns:a16="http://schemas.microsoft.com/office/drawing/2014/main" id="{1ED9E5EA-741C-87BD-D94E-BEB39C934134}"/>
              </a:ext>
            </a:extLst>
          </p:cNvPr>
          <p:cNvSpPr txBox="1">
            <a:spLocks/>
          </p:cNvSpPr>
          <p:nvPr/>
        </p:nvSpPr>
        <p:spPr>
          <a:xfrm>
            <a:off x="3878580" y="3840563"/>
            <a:ext cx="5029200" cy="181588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600" b="1" dirty="0">
                <a:solidFill>
                  <a:schemeClr val="tx1"/>
                </a:solidFill>
              </a:rPr>
              <a:t>Lie: I need to have worldly knowledge</a:t>
            </a:r>
          </a:p>
          <a:p>
            <a:r>
              <a:rPr lang="en-US" sz="1600" b="1" dirty="0">
                <a:solidFill>
                  <a:srgbClr val="C00000"/>
                </a:solidFill>
              </a:rPr>
              <a:t>Truth: I need knowledge and thoughts obedient to Jesus</a:t>
            </a:r>
          </a:p>
          <a:p>
            <a:endParaRPr lang="en-US" sz="200" dirty="0">
              <a:solidFill>
                <a:schemeClr val="accent2"/>
              </a:solidFill>
            </a:endParaRPr>
          </a:p>
          <a:p>
            <a:r>
              <a:rPr lang="en-US" sz="1600" i="1" dirty="0">
                <a:solidFill>
                  <a:schemeClr val="accent6"/>
                </a:solidFill>
              </a:rPr>
              <a:t>See to it that no one takes you captive through hollow and deceptive philosophy, which depends on human tradition and the basic principles of this world rather than on Christ. (Col. 2:8)</a:t>
            </a:r>
          </a:p>
          <a:p>
            <a:r>
              <a:rPr lang="en-US" sz="1400" i="1" dirty="0">
                <a:solidFill>
                  <a:schemeClr val="accent6"/>
                </a:solidFill>
              </a:rPr>
              <a:t>Rom. 12:2, 2 Cor. 10:4-5, Col. 1:9, 2:2-3, 1 Tim. 6:20</a:t>
            </a:r>
            <a:endParaRPr lang="en-US" sz="1100" i="1" dirty="0">
              <a:solidFill>
                <a:schemeClr val="accent6"/>
              </a:solidFill>
            </a:endParaRPr>
          </a:p>
        </p:txBody>
      </p:sp>
      <p:pic>
        <p:nvPicPr>
          <p:cNvPr id="12290" name="Picture 2">
            <a:extLst>
              <a:ext uri="{FF2B5EF4-FFF2-40B4-BE49-F238E27FC236}">
                <a16:creationId xmlns:a16="http://schemas.microsoft.com/office/drawing/2014/main" id="{5140005E-49A0-14D8-4D05-04DC56A1B61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8600" y="3854351"/>
            <a:ext cx="3200400" cy="1802094"/>
          </a:xfrm>
          <a:prstGeom prst="rect">
            <a:avLst/>
          </a:prstGeom>
          <a:noFill/>
          <a:extLst>
            <a:ext uri="{909E8E84-426E-40DD-AFC4-6F175D3DCCD1}">
              <a14:hiddenFill xmlns:a14="http://schemas.microsoft.com/office/drawing/2010/main">
                <a:solidFill>
                  <a:srgbClr val="FFFFFF"/>
                </a:solidFill>
              </a14:hiddenFill>
            </a:ext>
          </a:extLst>
        </p:spPr>
      </p:pic>
      <p:pic>
        <p:nvPicPr>
          <p:cNvPr id="12292" name="Picture 4">
            <a:extLst>
              <a:ext uri="{FF2B5EF4-FFF2-40B4-BE49-F238E27FC236}">
                <a16:creationId xmlns:a16="http://schemas.microsoft.com/office/drawing/2014/main" id="{BD4C8867-E79B-0AE1-D1F9-0A142A14C902}"/>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1375" b="96375" l="10000" r="90000">
                        <a14:foregroundMark x1="42637" y1="89375" x2="47582" y2="97500"/>
                        <a14:foregroundMark x1="47582" y1="97500" x2="53736" y2="98625"/>
                        <a14:foregroundMark x1="53736" y1="98625" x2="59780" y2="90500"/>
                        <a14:foregroundMark x1="62356" y1="83625" x2="62637" y2="82875"/>
                        <a14:foregroundMark x1="59780" y1="90500" x2="62000" y2="84575"/>
                        <a14:foregroundMark x1="64143" y1="85254" x2="66593" y2="89125"/>
                        <a14:foregroundMark x1="62637" y1="82875" x2="63112" y2="83625"/>
                        <a14:foregroundMark x1="66593" y1="89125" x2="80549" y2="80125"/>
                        <a14:foregroundMark x1="80549" y1="80125" x2="72637" y2="83375"/>
                        <a14:foregroundMark x1="69408" y1="80375" x2="66044" y2="77250"/>
                        <a14:foregroundMark x1="68885" y1="79889" x2="69408" y2="80375"/>
                        <a14:foregroundMark x1="72637" y1="83375" x2="71107" y2="81954"/>
                        <a14:foregroundMark x1="66044" y1="77250" x2="59890" y2="81875"/>
                        <a14:foregroundMark x1="59890" y1="81875" x2="56154" y2="87625"/>
                        <a14:foregroundMark x1="52563" y1="88556" x2="49890" y2="89250"/>
                        <a14:foregroundMark x1="56154" y1="87625" x2="54850" y2="87963"/>
                        <a14:foregroundMark x1="49890" y1="89250" x2="48681" y2="86375"/>
                        <a14:foregroundMark x1="58791" y1="94000" x2="53956" y2="98625"/>
                        <a14:foregroundMark x1="53956" y1="98625" x2="46923" y2="96375"/>
                        <a14:foregroundMark x1="46923" y1="96375" x2="56703" y2="94625"/>
                        <a14:foregroundMark x1="68003" y1="7500" x2="67912" y2="8500"/>
                        <a14:foregroundMark x1="68094" y1="6500" x2="68060" y2="6875"/>
                        <a14:foregroundMark x1="68242" y1="4875" x2="68094" y2="6500"/>
                        <a14:foregroundMark x1="59011" y1="5125" x2="51319" y2="1375"/>
                        <a14:foregroundMark x1="51319" y1="1375" x2="47582" y2="6875"/>
                        <a14:backgroundMark x1="40000" y1="17625" x2="40000" y2="17625"/>
                        <a14:backgroundMark x1="43736" y1="17125" x2="43736" y2="17125"/>
                        <a14:backgroundMark x1="67802" y1="7500" x2="67802" y2="7500"/>
                        <a14:backgroundMark x1="68022" y1="6875" x2="68022" y2="6875"/>
                        <a14:backgroundMark x1="68242" y1="6750" x2="68132" y2="7500"/>
                        <a14:backgroundMark x1="67912" y1="7750" x2="67912" y2="7750"/>
                        <a14:backgroundMark x1="67802" y1="7375" x2="67802" y2="7375"/>
                        <a14:backgroundMark x1="68022" y1="7625" x2="68022" y2="7625"/>
                        <a14:backgroundMark x1="68022" y1="7625" x2="68022" y2="7625"/>
                        <a14:backgroundMark x1="68022" y1="6500" x2="68022" y2="6500"/>
                        <a14:backgroundMark x1="68132" y1="7250" x2="68132" y2="7250"/>
                        <a14:backgroundMark x1="68022" y1="7500" x2="68022" y2="7500"/>
                        <a14:backgroundMark x1="70000" y1="81375" x2="70000" y2="81375"/>
                        <a14:backgroundMark x1="70000" y1="80875" x2="70000" y2="80875"/>
                        <a14:backgroundMark x1="70659" y1="81875" x2="69780" y2="80750"/>
                        <a14:backgroundMark x1="69670" y1="80375" x2="69670" y2="80375"/>
                        <a14:backgroundMark x1="70769" y1="81500" x2="70769" y2="81500"/>
                        <a14:backgroundMark x1="70659" y1="81125" x2="70659" y2="81125"/>
                        <a14:backgroundMark x1="70659" y1="80875" x2="70549" y2="81875"/>
                        <a14:backgroundMark x1="64176" y1="83625" x2="64176" y2="83625"/>
                        <a14:backgroundMark x1="63736" y1="84375" x2="63736" y2="84375"/>
                        <a14:backgroundMark x1="63516" y1="85625" x2="63736" y2="84500"/>
                        <a14:backgroundMark x1="63516" y1="85125" x2="63736" y2="84250"/>
                        <a14:backgroundMark x1="63736" y1="83750" x2="63626" y2="84375"/>
                        <a14:backgroundMark x1="63956" y1="84250" x2="63736" y2="85125"/>
                        <a14:backgroundMark x1="53187" y1="88375" x2="53187" y2="88375"/>
                        <a14:backgroundMark x1="54615" y1="87625" x2="52857" y2="88250"/>
                        <a14:backgroundMark x1="52747" y1="88750" x2="52418" y2="88125"/>
                        <a14:backgroundMark x1="53077" y1="88375" x2="53077" y2="88375"/>
                        <a14:backgroundMark x1="52967" y1="88500" x2="52967" y2="88500"/>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5891747" y="76200"/>
            <a:ext cx="3913706" cy="34406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71275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a:grpSpLocks noGrp="1" noUngrp="1" noRot="1" noMove="1" noResize="1"/>
          </p:cNvGrpSpPr>
          <p:nvPr/>
        </p:nvGrpSpPr>
        <p:grpSpPr>
          <a:xfrm>
            <a:off x="-67962" y="228600"/>
            <a:ext cx="9144000" cy="4943058"/>
            <a:chOff x="0" y="0"/>
            <a:chExt cx="9144000" cy="4943058"/>
          </a:xfrm>
        </p:grpSpPr>
        <p:pic>
          <p:nvPicPr>
            <p:cNvPr id="5" name="Picture 4" descr="EGI-LOGO.jpg"/>
            <p:cNvPicPr>
              <a:picLocks noGrp="1" noRot="1" noChangeAspect="1" noMove="1" noResize="1" noEditPoints="1" noAdjustHandles="1" noChangeArrowheads="1" noChangeShapeType="1" noCrop="1"/>
            </p:cNvPicPr>
            <p:nvPr/>
          </p:nvPicPr>
          <p:blipFill>
            <a:blip r:embed="rId2" cstate="print"/>
            <a:stretch>
              <a:fillRect/>
            </a:stretch>
          </p:blipFill>
          <p:spPr>
            <a:xfrm>
              <a:off x="304800" y="304800"/>
              <a:ext cx="762000" cy="1193271"/>
            </a:xfrm>
            <a:prstGeom prst="rect">
              <a:avLst/>
            </a:prstGeom>
          </p:spPr>
        </p:pic>
        <p:sp>
          <p:nvSpPr>
            <p:cNvPr id="26629" name="Rectangle 5"/>
            <p:cNvSpPr>
              <a:spLocks noGrp="1" noRot="1" noMove="1" noResize="1" noEditPoints="1" noAdjustHandles="1" noChangeArrowheads="1" noChangeShapeType="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6635" name="Rectangle 11"/>
            <p:cNvSpPr>
              <a:spLocks noGrp="1" noRot="1" noMove="1" noResize="1" noEditPoints="1" noAdjustHandles="1" noChangeArrowheads="1" noChangeShapeType="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9" name="TextBox 18"/>
            <p:cNvSpPr txBox="1">
              <a:spLocks noGrp="1" noRot="1" noMove="1" noResize="1" noEditPoints="1" noAdjustHandles="1" noChangeArrowheads="1" noChangeShapeType="1"/>
            </p:cNvSpPr>
            <p:nvPr/>
          </p:nvSpPr>
          <p:spPr>
            <a:xfrm>
              <a:off x="685800" y="2819400"/>
              <a:ext cx="4792362" cy="2123658"/>
            </a:xfrm>
            <a:prstGeom prst="rect">
              <a:avLst/>
            </a:prstGeom>
            <a:noFill/>
            <a:effectLst>
              <a:glow rad="228600">
                <a:schemeClr val="accent6">
                  <a:satMod val="175000"/>
                  <a:alpha val="40000"/>
                </a:schemeClr>
              </a:glow>
            </a:effectLst>
          </p:spPr>
          <p:txBody>
            <a:bodyPr wrap="square" rtlCol="0">
              <a:spAutoFit/>
            </a:bodyPr>
            <a:lstStyle/>
            <a:p>
              <a:pPr lvl="0" algn="ctr"/>
              <a:r>
                <a:rPr lang="en-US" sz="6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ea typeface="Times New Roman" pitchFamily="18" charset="0"/>
                  <a:cs typeface="Arial" pitchFamily="34" charset="0"/>
                </a:rPr>
                <a:t>DISCUSSION</a:t>
              </a:r>
            </a:p>
            <a:p>
              <a:pPr lvl="0" algn="ctr"/>
              <a:r>
                <a:rPr lang="en-US" sz="6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ea typeface="Times New Roman" pitchFamily="18" charset="0"/>
                  <a:cs typeface="Arial" pitchFamily="34" charset="0"/>
                </a:rPr>
                <a:t>QUESTIONS</a:t>
              </a:r>
            </a:p>
          </p:txBody>
        </p:sp>
        <p:sp>
          <p:nvSpPr>
            <p:cNvPr id="30725" name="Rectangle 5"/>
            <p:cNvSpPr>
              <a:spLocks noGrp="1" noRot="1" noMove="1" noResize="1" noEditPoints="1" noAdjustHandles="1" noChangeArrowheads="1" noChangeShapeType="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32773" name="Rectangle 5"/>
            <p:cNvSpPr>
              <a:spLocks noGrp="1" noRot="1" noMove="1" noResize="1" noEditPoints="1" noAdjustHandles="1" noChangeArrowheads="1" noChangeShapeType="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grpSp>
      <p:pic>
        <p:nvPicPr>
          <p:cNvPr id="2" name="Picture 1" descr="Discussion clipart - Hurca!"/>
          <p:cNvPicPr>
            <a:picLocks noGrp="1" noRot="1" noChangeAspect="1" noMove="1" noResize="1" noEditPoints="1" noAdjustHandles="1" noChangeArrowheads="1" noChangeShapeType="1" noCrop="1"/>
          </p:cNvPicPr>
          <p:nvPr/>
        </p:nvPicPr>
        <p:blipFill rotWithShape="1">
          <a:blip r:embed="rId3">
            <a:extLst>
              <a:ext uri="{BEBA8EAE-BF5A-486C-A8C5-ECC9F3942E4B}">
                <a14:imgProps xmlns:a14="http://schemas.microsoft.com/office/drawing/2010/main">
                  <a14:imgLayer r:embed="rId4">
                    <a14:imgEffect>
                      <a14:backgroundRemoval t="51500" b="90000" l="53375" r="89875">
                        <a14:foregroundMark x1="60125" y1="60000" x2="60125" y2="60000"/>
                        <a14:foregroundMark x1="65750" y1="71875" x2="65750" y2="71875"/>
                      </a14:backgroundRemoval>
                    </a14:imgEffect>
                  </a14:imgLayer>
                </a14:imgProps>
              </a:ext>
              <a:ext uri="{28A0092B-C50C-407E-A947-70E740481C1C}">
                <a14:useLocalDpi xmlns:a14="http://schemas.microsoft.com/office/drawing/2010/main" val="0"/>
              </a:ext>
            </a:extLst>
          </a:blip>
          <a:srcRect l="48888" t="50000" r="5556" b="5556"/>
          <a:stretch/>
        </p:blipFill>
        <p:spPr>
          <a:xfrm>
            <a:off x="4879150" y="1530711"/>
            <a:ext cx="4217670" cy="4114800"/>
          </a:xfrm>
          <a:prstGeom prst="rect">
            <a:avLst/>
          </a:prstGeom>
        </p:spPr>
      </p:pic>
      <p:sp>
        <p:nvSpPr>
          <p:cNvPr id="13" name="Title 1"/>
          <p:cNvSpPr>
            <a:spLocks noGrp="1" noRot="1" noMove="1" noResize="1" noEditPoints="1" noAdjustHandles="1" noChangeArrowheads="1" noChangeShapeType="1"/>
          </p:cNvSpPr>
          <p:nvPr>
            <p:ph type="title"/>
          </p:nvPr>
        </p:nvSpPr>
        <p:spPr>
          <a:xfrm>
            <a:off x="1295400" y="304800"/>
            <a:ext cx="7581900" cy="838200"/>
          </a:xfrm>
        </p:spPr>
        <p:txBody>
          <a:bodyPr>
            <a:noAutofit/>
          </a:bodyPr>
          <a:lstStyle/>
          <a:p>
            <a:r>
              <a:rPr lang="en-US" sz="4800" b="1" dirty="0">
                <a:latin typeface="Impact" pitchFamily="34" charset="0"/>
              </a:rPr>
              <a:t>satan &amp; temptation</a:t>
            </a:r>
          </a:p>
        </p:txBody>
      </p:sp>
      <p:pic>
        <p:nvPicPr>
          <p:cNvPr id="12" name="Picture 11">
            <a:extLst>
              <a:ext uri="{FF2B5EF4-FFF2-40B4-BE49-F238E27FC236}">
                <a16:creationId xmlns:a16="http://schemas.microsoft.com/office/drawing/2014/main" id="{D7B644F5-3BEF-0E42-7766-F651DF1613AC}"/>
              </a:ext>
            </a:extLst>
          </p:cNvPr>
          <p:cNvPicPr>
            <a:picLocks noChangeAspect="1"/>
          </p:cNvPicPr>
          <p:nvPr/>
        </p:nvPicPr>
        <p:blipFill rotWithShape="1">
          <a:blip r:embed="rId5"/>
          <a:srcRect t="-2014"/>
          <a:stretch/>
        </p:blipFill>
        <p:spPr>
          <a:xfrm>
            <a:off x="0" y="6056387"/>
            <a:ext cx="9144000" cy="990601"/>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GI-LOGO.jpg"/>
          <p:cNvPicPr>
            <a:picLocks noGrp="1" noRot="1" noChangeAspect="1" noMove="1" noResize="1" noEditPoints="1" noAdjustHandles="1" noChangeArrowheads="1" noChangeShapeType="1" noCrop="1"/>
          </p:cNvPicPr>
          <p:nvPr/>
        </p:nvPicPr>
        <p:blipFill>
          <a:blip r:embed="rId2" cstate="print"/>
          <a:stretch>
            <a:fillRect/>
          </a:stretch>
        </p:blipFill>
        <p:spPr>
          <a:xfrm>
            <a:off x="304800" y="304800"/>
            <a:ext cx="762000" cy="1193271"/>
          </a:xfrm>
          <a:prstGeom prst="rect">
            <a:avLst/>
          </a:prstGeom>
        </p:spPr>
      </p:pic>
      <p:sp>
        <p:nvSpPr>
          <p:cNvPr id="12" name="TextBox 11"/>
          <p:cNvSpPr txBox="1">
            <a:spLocks/>
          </p:cNvSpPr>
          <p:nvPr/>
        </p:nvSpPr>
        <p:spPr>
          <a:xfrm>
            <a:off x="304800" y="1706867"/>
            <a:ext cx="8572500" cy="2092881"/>
          </a:xfrm>
          <a:prstGeom prst="rect">
            <a:avLst/>
          </a:prstGeom>
          <a:noFill/>
        </p:spPr>
        <p:txBody>
          <a:bodyPr wrap="square" rtlCol="0">
            <a:spAutoFit/>
          </a:bodyPr>
          <a:lstStyle/>
          <a:p>
            <a:pPr marL="514350" indent="-514350">
              <a:buFont typeface="+mj-lt"/>
              <a:buAutoNum type="arabicPeriod"/>
            </a:pPr>
            <a:r>
              <a:rPr lang="en-US" sz="2600" dirty="0">
                <a:solidFill>
                  <a:srgbClr val="0070C0"/>
                </a:solidFill>
              </a:rPr>
              <a:t>Who is Satan and who created him?</a:t>
            </a:r>
          </a:p>
          <a:p>
            <a:pPr marL="514350" indent="-514350">
              <a:buFont typeface="+mj-lt"/>
              <a:buAutoNum type="arabicPeriod"/>
            </a:pPr>
            <a:endParaRPr lang="en-US" sz="2600" dirty="0">
              <a:solidFill>
                <a:srgbClr val="0070C0"/>
              </a:solidFill>
            </a:endParaRPr>
          </a:p>
          <a:p>
            <a:pPr marL="514350" indent="-514350">
              <a:buFont typeface="+mj-lt"/>
              <a:buAutoNum type="arabicPeriod"/>
            </a:pPr>
            <a:r>
              <a:rPr lang="en-US" sz="2600" dirty="0">
                <a:solidFill>
                  <a:srgbClr val="0070C0"/>
                </a:solidFill>
              </a:rPr>
              <a:t>Why does man have a natural tendency to sin?</a:t>
            </a:r>
          </a:p>
          <a:p>
            <a:pPr marL="514350" indent="-514350">
              <a:buFont typeface="+mj-lt"/>
              <a:buAutoNum type="arabicPeriod"/>
            </a:pPr>
            <a:endParaRPr lang="en-US" sz="2600" dirty="0">
              <a:solidFill>
                <a:srgbClr val="0070C0"/>
              </a:solidFill>
            </a:endParaRPr>
          </a:p>
          <a:p>
            <a:pPr marL="514350" indent="-514350">
              <a:buFont typeface="+mj-lt"/>
              <a:buAutoNum type="arabicPeriod"/>
            </a:pPr>
            <a:r>
              <a:rPr lang="en-US" sz="2600" dirty="0">
                <a:solidFill>
                  <a:srgbClr val="0070C0"/>
                </a:solidFill>
              </a:rPr>
              <a:t>How can we have victory over the temptation of Satan?</a:t>
            </a:r>
          </a:p>
        </p:txBody>
      </p:sp>
      <p:sp>
        <p:nvSpPr>
          <p:cNvPr id="8" name="Title 1"/>
          <p:cNvSpPr>
            <a:spLocks noGrp="1" noRot="1" noMove="1" noResize="1" noEditPoints="1" noAdjustHandles="1" noChangeArrowheads="1" noChangeShapeType="1"/>
          </p:cNvSpPr>
          <p:nvPr>
            <p:ph type="title"/>
          </p:nvPr>
        </p:nvSpPr>
        <p:spPr>
          <a:xfrm>
            <a:off x="1295400" y="304800"/>
            <a:ext cx="7581900" cy="838200"/>
          </a:xfrm>
        </p:spPr>
        <p:txBody>
          <a:bodyPr>
            <a:noAutofit/>
          </a:bodyPr>
          <a:lstStyle/>
          <a:p>
            <a:r>
              <a:rPr lang="en-US" sz="4800" b="1" dirty="0">
                <a:latin typeface="Impact" pitchFamily="34" charset="0"/>
              </a:rPr>
              <a:t>satan &amp; temptation</a:t>
            </a:r>
          </a:p>
        </p:txBody>
      </p:sp>
      <p:pic>
        <p:nvPicPr>
          <p:cNvPr id="7" name="Picture 6">
            <a:extLst>
              <a:ext uri="{FF2B5EF4-FFF2-40B4-BE49-F238E27FC236}">
                <a16:creationId xmlns:a16="http://schemas.microsoft.com/office/drawing/2014/main" id="{97F0CCC6-D897-D410-D730-44D16A03D5E9}"/>
              </a:ext>
            </a:extLst>
          </p:cNvPr>
          <p:cNvPicPr>
            <a:picLocks noChangeAspect="1"/>
          </p:cNvPicPr>
          <p:nvPr/>
        </p:nvPicPr>
        <p:blipFill rotWithShape="1">
          <a:blip r:embed="rId3"/>
          <a:srcRect t="-2014"/>
          <a:stretch/>
        </p:blipFill>
        <p:spPr>
          <a:xfrm>
            <a:off x="0" y="6056387"/>
            <a:ext cx="9144000" cy="990601"/>
          </a:xfrm>
          <a:prstGeom prst="rect">
            <a:avLst/>
          </a:prstGeom>
        </p:spPr>
      </p:pic>
    </p:spTree>
    <p:extLst>
      <p:ext uri="{BB962C8B-B14F-4D97-AF65-F5344CB8AC3E}">
        <p14:creationId xmlns:p14="http://schemas.microsoft.com/office/powerpoint/2010/main" val="36550901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GI-LOGO.jpg"/>
          <p:cNvPicPr>
            <a:picLocks noGrp="1" noRot="1" noChangeAspect="1" noMove="1" noResize="1" noEditPoints="1" noAdjustHandles="1" noChangeArrowheads="1" noChangeShapeType="1" noCrop="1"/>
          </p:cNvPicPr>
          <p:nvPr/>
        </p:nvPicPr>
        <p:blipFill>
          <a:blip r:embed="rId2" cstate="print"/>
          <a:stretch>
            <a:fillRect/>
          </a:stretch>
        </p:blipFill>
        <p:spPr>
          <a:xfrm>
            <a:off x="304800" y="304800"/>
            <a:ext cx="762000" cy="1193271"/>
          </a:xfrm>
          <a:prstGeom prst="rect">
            <a:avLst/>
          </a:prstGeom>
        </p:spPr>
      </p:pic>
      <p:sp>
        <p:nvSpPr>
          <p:cNvPr id="12" name="TextBox 11"/>
          <p:cNvSpPr txBox="1">
            <a:spLocks noGrp="1" noRot="1" noMove="1" noResize="1" noEditPoints="1" noAdjustHandles="1" noChangeArrowheads="1" noChangeShapeType="1"/>
          </p:cNvSpPr>
          <p:nvPr/>
        </p:nvSpPr>
        <p:spPr>
          <a:xfrm>
            <a:off x="1442720" y="1469419"/>
            <a:ext cx="6172200" cy="523220"/>
          </a:xfrm>
          <a:prstGeom prst="rect">
            <a:avLst/>
          </a:prstGeom>
          <a:noFill/>
        </p:spPr>
        <p:txBody>
          <a:bodyPr wrap="square" rtlCol="0">
            <a:spAutoFit/>
          </a:bodyPr>
          <a:lstStyle/>
          <a:p>
            <a:pPr algn="ctr"/>
            <a:r>
              <a:rPr lang="en-US" sz="2000" b="1" dirty="0">
                <a:solidFill>
                  <a:srgbClr val="0070C0"/>
                </a:solidFill>
                <a:effectLst>
                  <a:outerShdw blurRad="38100" dist="38100" dir="2700000" algn="tl">
                    <a:srgbClr val="000000">
                      <a:alpha val="43137"/>
                    </a:srgbClr>
                  </a:outerShdw>
                </a:effectLst>
              </a:rPr>
              <a:t> </a:t>
            </a:r>
            <a:r>
              <a:rPr lang="en-US" sz="2800" b="1" dirty="0">
                <a:solidFill>
                  <a:srgbClr val="0070C0"/>
                </a:solidFill>
                <a:effectLst>
                  <a:outerShdw blurRad="38100" dist="38100" dir="2700000" algn="tl">
                    <a:srgbClr val="000000">
                      <a:alpha val="43137"/>
                    </a:srgbClr>
                  </a:outerShdw>
                </a:effectLst>
              </a:rPr>
              <a:t>APPLICATION</a:t>
            </a:r>
            <a:endParaRPr lang="en-US" sz="2000" b="1" dirty="0">
              <a:solidFill>
                <a:srgbClr val="0070C0"/>
              </a:solidFill>
              <a:effectLst>
                <a:outerShdw blurRad="38100" dist="38100" dir="2700000" algn="tl">
                  <a:srgbClr val="000000">
                    <a:alpha val="43137"/>
                  </a:srgbClr>
                </a:outerShdw>
              </a:effectLst>
            </a:endParaRPr>
          </a:p>
        </p:txBody>
      </p:sp>
      <p:sp>
        <p:nvSpPr>
          <p:cNvPr id="14" name="TextBox 13"/>
          <p:cNvSpPr txBox="1">
            <a:spLocks/>
          </p:cNvSpPr>
          <p:nvPr/>
        </p:nvSpPr>
        <p:spPr>
          <a:xfrm>
            <a:off x="452120" y="1980447"/>
            <a:ext cx="8153400" cy="289310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514350" indent="-514350">
              <a:buFont typeface="+mj-lt"/>
              <a:buAutoNum type="arabicPeriod"/>
            </a:pPr>
            <a:r>
              <a:rPr lang="en-US" sz="2600" b="1" dirty="0"/>
              <a:t>Memorize 1 John 3:8</a:t>
            </a:r>
          </a:p>
          <a:p>
            <a:pPr marL="514350" indent="-514350">
              <a:buFont typeface="+mj-lt"/>
              <a:buAutoNum type="arabicPeriod"/>
            </a:pPr>
            <a:r>
              <a:rPr lang="en-US" sz="2600" b="1" dirty="0"/>
              <a:t>Be ready to share an experience where you were able to overcome temptation.</a:t>
            </a:r>
          </a:p>
          <a:p>
            <a:pPr marL="514350" indent="-514350">
              <a:buFont typeface="+mj-lt"/>
              <a:buAutoNum type="arabicPeriod"/>
            </a:pPr>
            <a:r>
              <a:rPr lang="en-US" sz="2600" b="1" dirty="0"/>
              <a:t>What other lies has the Holy Spirit revealed to you where Satan has been tempting you? Write them down and pray for strength to overcome these temptations.</a:t>
            </a:r>
          </a:p>
        </p:txBody>
      </p:sp>
      <p:sp>
        <p:nvSpPr>
          <p:cNvPr id="9" name="Title 1"/>
          <p:cNvSpPr>
            <a:spLocks noGrp="1" noRot="1" noMove="1" noResize="1" noEditPoints="1" noAdjustHandles="1" noChangeArrowheads="1" noChangeShapeType="1"/>
          </p:cNvSpPr>
          <p:nvPr>
            <p:ph type="title"/>
          </p:nvPr>
        </p:nvSpPr>
        <p:spPr>
          <a:xfrm>
            <a:off x="1295400" y="304800"/>
            <a:ext cx="7581900" cy="838200"/>
          </a:xfrm>
        </p:spPr>
        <p:txBody>
          <a:bodyPr>
            <a:noAutofit/>
          </a:bodyPr>
          <a:lstStyle/>
          <a:p>
            <a:r>
              <a:rPr lang="en-US" sz="4800" b="1" dirty="0">
                <a:latin typeface="Impact" pitchFamily="34" charset="0"/>
              </a:rPr>
              <a:t>satan &amp; temptation</a:t>
            </a:r>
          </a:p>
        </p:txBody>
      </p:sp>
      <p:pic>
        <p:nvPicPr>
          <p:cNvPr id="3" name="Picture 2">
            <a:extLst>
              <a:ext uri="{FF2B5EF4-FFF2-40B4-BE49-F238E27FC236}">
                <a16:creationId xmlns:a16="http://schemas.microsoft.com/office/drawing/2014/main" id="{17796BD4-806A-3795-3227-CCF661AADFA7}"/>
              </a:ext>
            </a:extLst>
          </p:cNvPr>
          <p:cNvPicPr>
            <a:picLocks noChangeAspect="1"/>
          </p:cNvPicPr>
          <p:nvPr/>
        </p:nvPicPr>
        <p:blipFill rotWithShape="1">
          <a:blip r:embed="rId3"/>
          <a:srcRect t="-2014"/>
          <a:stretch/>
        </p:blipFill>
        <p:spPr>
          <a:xfrm>
            <a:off x="0" y="6056387"/>
            <a:ext cx="9144000" cy="990601"/>
          </a:xfrm>
          <a:prstGeom prst="rect">
            <a:avLst/>
          </a:prstGeom>
        </p:spPr>
      </p:pic>
    </p:spTree>
    <p:extLst>
      <p:ext uri="{BB962C8B-B14F-4D97-AF65-F5344CB8AC3E}">
        <p14:creationId xmlns:p14="http://schemas.microsoft.com/office/powerpoint/2010/main" val="35040032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GI-LOGO.jpg"/>
          <p:cNvPicPr>
            <a:picLocks noGrp="1" noRot="1" noChangeAspect="1" noMove="1" noResize="1" noEditPoints="1" noAdjustHandles="1" noChangeArrowheads="1" noChangeShapeType="1" noCrop="1"/>
          </p:cNvPicPr>
          <p:nvPr/>
        </p:nvPicPr>
        <p:blipFill>
          <a:blip r:embed="rId2" cstate="print"/>
          <a:stretch>
            <a:fillRect/>
          </a:stretch>
        </p:blipFill>
        <p:spPr>
          <a:xfrm>
            <a:off x="304800" y="304800"/>
            <a:ext cx="762000" cy="1193271"/>
          </a:xfrm>
          <a:prstGeom prst="rect">
            <a:avLst/>
          </a:prstGeom>
        </p:spPr>
      </p:pic>
      <p:sp>
        <p:nvSpPr>
          <p:cNvPr id="9" name="Rounded Rectangle 8"/>
          <p:cNvSpPr>
            <a:spLocks noGrp="1" noRot="1" noMove="1" noResize="1" noEditPoints="1" noAdjustHandles="1" noChangeArrowheads="1" noChangeShapeType="1"/>
          </p:cNvSpPr>
          <p:nvPr/>
        </p:nvSpPr>
        <p:spPr>
          <a:xfrm>
            <a:off x="0" y="6236208"/>
            <a:ext cx="9144000" cy="609600"/>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800" dirty="0"/>
              <a:t>Contact: Info@Equippersgroup.org</a:t>
            </a:r>
            <a:endParaRPr lang="en-US" dirty="0"/>
          </a:p>
        </p:txBody>
      </p:sp>
      <p:sp>
        <p:nvSpPr>
          <p:cNvPr id="7" name="Title 1"/>
          <p:cNvSpPr>
            <a:spLocks noGrp="1" noRot="1" noMove="1" noResize="1" noEditPoints="1" noAdjustHandles="1" noChangeArrowheads="1" noChangeShapeType="1"/>
          </p:cNvSpPr>
          <p:nvPr>
            <p:ph type="title"/>
          </p:nvPr>
        </p:nvSpPr>
        <p:spPr>
          <a:xfrm>
            <a:off x="1295400" y="304800"/>
            <a:ext cx="7581900" cy="838200"/>
          </a:xfrm>
        </p:spPr>
        <p:txBody>
          <a:bodyPr>
            <a:noAutofit/>
          </a:bodyPr>
          <a:lstStyle/>
          <a:p>
            <a:r>
              <a:rPr lang="en-US" sz="4800" b="1" dirty="0">
                <a:latin typeface="Impact" pitchFamily="34" charset="0"/>
              </a:rPr>
              <a:t>satan &amp; temptation</a:t>
            </a:r>
          </a:p>
        </p:txBody>
      </p:sp>
      <p:pic>
        <p:nvPicPr>
          <p:cNvPr id="4" name="Picture 3">
            <a:extLst>
              <a:ext uri="{FF2B5EF4-FFF2-40B4-BE49-F238E27FC236}">
                <a16:creationId xmlns:a16="http://schemas.microsoft.com/office/drawing/2014/main" id="{0933F34D-D873-CCC5-535B-3809D1650A28}"/>
              </a:ext>
            </a:extLst>
          </p:cNvPr>
          <p:cNvPicPr>
            <a:picLocks noChangeAspect="1"/>
          </p:cNvPicPr>
          <p:nvPr/>
        </p:nvPicPr>
        <p:blipFill>
          <a:blip r:embed="rId3"/>
          <a:stretch>
            <a:fillRect/>
          </a:stretch>
        </p:blipFill>
        <p:spPr>
          <a:xfrm>
            <a:off x="2872856" y="1319557"/>
            <a:ext cx="3398287" cy="4691326"/>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noRot="1" noMove="1" noResize="1" noEditPoints="1" noAdjustHandles="1" noChangeArrowheads="1" noChangeShapeType="1"/>
          </p:cNvSpPr>
          <p:nvPr>
            <p:ph type="title"/>
          </p:nvPr>
        </p:nvSpPr>
        <p:spPr>
          <a:xfrm>
            <a:off x="1295400" y="304800"/>
            <a:ext cx="7581900" cy="838200"/>
          </a:xfrm>
        </p:spPr>
        <p:txBody>
          <a:bodyPr>
            <a:noAutofit/>
          </a:bodyPr>
          <a:lstStyle/>
          <a:p>
            <a:r>
              <a:rPr lang="en-US" sz="4800" b="1" dirty="0">
                <a:latin typeface="Impact" pitchFamily="34" charset="0"/>
              </a:rPr>
              <a:t>satan &amp; temptation</a:t>
            </a:r>
            <a:endParaRPr lang="en-US" sz="4800" dirty="0">
              <a:latin typeface="Impact" pitchFamily="34" charset="0"/>
            </a:endParaRPr>
          </a:p>
        </p:txBody>
      </p:sp>
      <p:pic>
        <p:nvPicPr>
          <p:cNvPr id="5" name="Picture 4" descr="EGI-LOGO.jpg"/>
          <p:cNvPicPr>
            <a:picLocks noGrp="1" noRot="1" noChangeAspect="1" noMove="1" noResize="1" noEditPoints="1" noAdjustHandles="1" noChangeArrowheads="1" noChangeShapeType="1" noCrop="1"/>
          </p:cNvPicPr>
          <p:nvPr/>
        </p:nvPicPr>
        <p:blipFill>
          <a:blip r:embed="rId2" cstate="print"/>
          <a:stretch>
            <a:fillRect/>
          </a:stretch>
        </p:blipFill>
        <p:spPr>
          <a:xfrm>
            <a:off x="304800" y="304800"/>
            <a:ext cx="762000" cy="1193271"/>
          </a:xfrm>
          <a:prstGeom prst="rect">
            <a:avLst/>
          </a:prstGeom>
        </p:spPr>
      </p:pic>
      <p:sp>
        <p:nvSpPr>
          <p:cNvPr id="12" name="TextBox 11"/>
          <p:cNvSpPr txBox="1">
            <a:spLocks noGrp="1" noRot="1" noMove="1" noResize="1" noEditPoints="1" noAdjustHandles="1" noChangeArrowheads="1" noChangeShapeType="1"/>
          </p:cNvSpPr>
          <p:nvPr/>
        </p:nvSpPr>
        <p:spPr>
          <a:xfrm>
            <a:off x="1424940" y="1449099"/>
            <a:ext cx="6172200" cy="523220"/>
          </a:xfrm>
          <a:prstGeom prst="rect">
            <a:avLst/>
          </a:prstGeom>
          <a:noFill/>
        </p:spPr>
        <p:txBody>
          <a:bodyPr wrap="square" rtlCol="0">
            <a:spAutoFit/>
          </a:bodyPr>
          <a:lstStyle/>
          <a:p>
            <a:pPr algn="ctr"/>
            <a:r>
              <a:rPr lang="en-US" sz="2800" b="1" dirty="0">
                <a:solidFill>
                  <a:srgbClr val="0070C0"/>
                </a:solidFill>
                <a:effectLst>
                  <a:outerShdw blurRad="38100" dist="38100" dir="2700000" algn="tl">
                    <a:srgbClr val="000000">
                      <a:alpha val="43137"/>
                    </a:srgbClr>
                  </a:outerShdw>
                </a:effectLst>
              </a:rPr>
              <a:t>OBJECTIVES OF THE LESSON</a:t>
            </a:r>
          </a:p>
        </p:txBody>
      </p:sp>
      <p:sp>
        <p:nvSpPr>
          <p:cNvPr id="14" name="TextBox 13"/>
          <p:cNvSpPr txBox="1">
            <a:spLocks noGrp="1" noRot="1" noMove="1" noResize="1" noEditPoints="1" noAdjustHandles="1" noChangeArrowheads="1" noChangeShapeType="1"/>
          </p:cNvSpPr>
          <p:nvPr/>
        </p:nvSpPr>
        <p:spPr>
          <a:xfrm>
            <a:off x="266700" y="2065780"/>
            <a:ext cx="8610600" cy="381642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b="1" dirty="0"/>
              <a:t> </a:t>
            </a:r>
          </a:p>
          <a:p>
            <a:pPr marL="514350" indent="-514350">
              <a:buAutoNum type="arabicPeriod"/>
            </a:pPr>
            <a:r>
              <a:rPr lang="en-US" sz="2800" dirty="0"/>
              <a:t>To understand Satan is real, at war with God and a liar</a:t>
            </a:r>
            <a:endParaRPr lang="en-US" sz="2800" u="sng" dirty="0"/>
          </a:p>
          <a:p>
            <a:r>
              <a:rPr lang="en-US" sz="2800" dirty="0"/>
              <a:t>2.  To understand that Jesus defeated Satan</a:t>
            </a:r>
          </a:p>
          <a:p>
            <a:pPr marL="514350" indent="-514350">
              <a:buAutoNum type="arabicPeriod" startAt="3"/>
            </a:pPr>
            <a:r>
              <a:rPr lang="en-US" sz="2800" dirty="0"/>
              <a:t>To know that you have victory over Satan through Jesus</a:t>
            </a:r>
          </a:p>
          <a:p>
            <a:pPr marL="514350" indent="-514350">
              <a:buAutoNum type="arabicPeriod" startAt="3"/>
            </a:pPr>
            <a:r>
              <a:rPr lang="en-US" sz="2800" dirty="0"/>
              <a:t>Identify Satan’s lies that have affected you</a:t>
            </a:r>
          </a:p>
          <a:p>
            <a:pPr algn="ctr"/>
            <a:endParaRPr lang="en-US" sz="2800" b="1" dirty="0"/>
          </a:p>
          <a:p>
            <a:pPr algn="ctr"/>
            <a:r>
              <a:rPr lang="en-US" sz="2800" b="1" dirty="0"/>
              <a:t>DISCUSSION QUESTIONS AT END</a:t>
            </a:r>
            <a:endParaRPr lang="en-US" b="1" dirty="0"/>
          </a:p>
        </p:txBody>
      </p:sp>
      <p:pic>
        <p:nvPicPr>
          <p:cNvPr id="8" name="Picture 7">
            <a:extLst>
              <a:ext uri="{FF2B5EF4-FFF2-40B4-BE49-F238E27FC236}">
                <a16:creationId xmlns:a16="http://schemas.microsoft.com/office/drawing/2014/main" id="{E7AE74BB-A035-3FBC-DC9E-F8BEB73E971C}"/>
              </a:ext>
            </a:extLst>
          </p:cNvPr>
          <p:cNvPicPr>
            <a:picLocks noChangeAspect="1"/>
          </p:cNvPicPr>
          <p:nvPr/>
        </p:nvPicPr>
        <p:blipFill rotWithShape="1">
          <a:blip r:embed="rId3"/>
          <a:srcRect t="-2014"/>
          <a:stretch/>
        </p:blipFill>
        <p:spPr>
          <a:xfrm>
            <a:off x="0" y="6056387"/>
            <a:ext cx="9144000" cy="990601"/>
          </a:xfrm>
          <a:prstGeom prst="rect">
            <a:avLst/>
          </a:prstGeom>
        </p:spPr>
      </p:pic>
    </p:spTree>
    <p:extLst>
      <p:ext uri="{BB962C8B-B14F-4D97-AF65-F5344CB8AC3E}">
        <p14:creationId xmlns:p14="http://schemas.microsoft.com/office/powerpoint/2010/main" val="25016507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noRot="1" noMove="1" noResize="1" noEditPoints="1" noAdjustHandles="1" noChangeArrowheads="1" noChangeShapeType="1"/>
          </p:cNvSpPr>
          <p:nvPr>
            <p:ph type="title"/>
          </p:nvPr>
        </p:nvSpPr>
        <p:spPr>
          <a:xfrm>
            <a:off x="1295400" y="304800"/>
            <a:ext cx="7620000" cy="838200"/>
          </a:xfrm>
        </p:spPr>
        <p:txBody>
          <a:bodyPr>
            <a:noAutofit/>
          </a:bodyPr>
          <a:lstStyle/>
          <a:p>
            <a:r>
              <a:rPr lang="en-US" sz="4800" b="1" dirty="0">
                <a:latin typeface="Impact" pitchFamily="34" charset="0"/>
              </a:rPr>
              <a:t>satan &amp; temptation</a:t>
            </a:r>
          </a:p>
        </p:txBody>
      </p:sp>
      <p:pic>
        <p:nvPicPr>
          <p:cNvPr id="5" name="Picture 4" descr="EGI-LOGO.jpg"/>
          <p:cNvPicPr>
            <a:picLocks noGrp="1" noRot="1" noChangeAspect="1" noMove="1" noResize="1" noEditPoints="1" noAdjustHandles="1" noChangeArrowheads="1" noChangeShapeType="1" noCrop="1"/>
          </p:cNvPicPr>
          <p:nvPr/>
        </p:nvPicPr>
        <p:blipFill>
          <a:blip r:embed="rId2" cstate="print"/>
          <a:stretch>
            <a:fillRect/>
          </a:stretch>
        </p:blipFill>
        <p:spPr>
          <a:xfrm>
            <a:off x="304800" y="304800"/>
            <a:ext cx="762000" cy="1193271"/>
          </a:xfrm>
          <a:prstGeom prst="rect">
            <a:avLst/>
          </a:prstGeom>
        </p:spPr>
      </p:pic>
      <p:sp>
        <p:nvSpPr>
          <p:cNvPr id="12" name="TextBox 11"/>
          <p:cNvSpPr txBox="1">
            <a:spLocks/>
          </p:cNvSpPr>
          <p:nvPr/>
        </p:nvSpPr>
        <p:spPr>
          <a:xfrm>
            <a:off x="1407459" y="1143000"/>
            <a:ext cx="6172200" cy="523220"/>
          </a:xfrm>
          <a:prstGeom prst="rect">
            <a:avLst/>
          </a:prstGeom>
          <a:noFill/>
        </p:spPr>
        <p:txBody>
          <a:bodyPr wrap="square" rtlCol="0">
            <a:spAutoFit/>
          </a:bodyPr>
          <a:lstStyle/>
          <a:p>
            <a:pPr algn="ctr"/>
            <a:r>
              <a:rPr lang="en-US" sz="2800" b="1" dirty="0">
                <a:solidFill>
                  <a:srgbClr val="0070C0"/>
                </a:solidFill>
                <a:effectLst>
                  <a:outerShdw blurRad="38100" dist="38100" dir="2700000" algn="tl">
                    <a:srgbClr val="000000">
                      <a:alpha val="43137"/>
                    </a:srgbClr>
                  </a:outerShdw>
                </a:effectLst>
              </a:rPr>
              <a:t>KEY VERSES</a:t>
            </a:r>
          </a:p>
        </p:txBody>
      </p:sp>
      <p:sp>
        <p:nvSpPr>
          <p:cNvPr id="14" name="TextBox 13"/>
          <p:cNvSpPr txBox="1">
            <a:spLocks/>
          </p:cNvSpPr>
          <p:nvPr/>
        </p:nvSpPr>
        <p:spPr>
          <a:xfrm>
            <a:off x="258237" y="1665179"/>
            <a:ext cx="8580963" cy="178510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200" i="1" dirty="0"/>
              <a:t>He who does what is sinful is of the devil, because the devil has been sinning from the beginning. The reason the Son of God appeared was to destroy the devil’s work. </a:t>
            </a:r>
          </a:p>
          <a:p>
            <a:endParaRPr lang="en-US" sz="2200" i="1" dirty="0"/>
          </a:p>
          <a:p>
            <a:r>
              <a:rPr lang="en-US" sz="2200" dirty="0"/>
              <a:t>1 John 3:8</a:t>
            </a:r>
          </a:p>
        </p:txBody>
      </p:sp>
      <p:pic>
        <p:nvPicPr>
          <p:cNvPr id="13" name="Picture 12">
            <a:extLst>
              <a:ext uri="{FF2B5EF4-FFF2-40B4-BE49-F238E27FC236}">
                <a16:creationId xmlns:a16="http://schemas.microsoft.com/office/drawing/2014/main" id="{EDD0F738-7C40-7D44-6176-242CB58DCEC6}"/>
              </a:ext>
            </a:extLst>
          </p:cNvPr>
          <p:cNvPicPr>
            <a:picLocks noChangeAspect="1"/>
          </p:cNvPicPr>
          <p:nvPr/>
        </p:nvPicPr>
        <p:blipFill rotWithShape="1">
          <a:blip r:embed="rId3"/>
          <a:srcRect t="-2014"/>
          <a:stretch/>
        </p:blipFill>
        <p:spPr>
          <a:xfrm>
            <a:off x="0" y="6056387"/>
            <a:ext cx="9144000" cy="990601"/>
          </a:xfrm>
          <a:prstGeom prst="rect">
            <a:avLst/>
          </a:prstGeom>
        </p:spPr>
      </p:pic>
      <p:grpSp>
        <p:nvGrpSpPr>
          <p:cNvPr id="9" name="Group 8">
            <a:extLst>
              <a:ext uri="{FF2B5EF4-FFF2-40B4-BE49-F238E27FC236}">
                <a16:creationId xmlns:a16="http://schemas.microsoft.com/office/drawing/2014/main" id="{357FA8F5-769A-42F6-0875-692777EFFCF6}"/>
              </a:ext>
            </a:extLst>
          </p:cNvPr>
          <p:cNvGrpSpPr/>
          <p:nvPr/>
        </p:nvGrpSpPr>
        <p:grpSpPr>
          <a:xfrm>
            <a:off x="2812255" y="4070144"/>
            <a:ext cx="3519489" cy="2022819"/>
            <a:chOff x="2638425" y="4117777"/>
            <a:chExt cx="3867150" cy="2158678"/>
          </a:xfrm>
        </p:grpSpPr>
        <p:pic>
          <p:nvPicPr>
            <p:cNvPr id="10" name="Picture 2" descr="Open Bible transparent PNG - StickPNG">
              <a:extLst>
                <a:ext uri="{FF2B5EF4-FFF2-40B4-BE49-F238E27FC236}">
                  <a16:creationId xmlns:a16="http://schemas.microsoft.com/office/drawing/2014/main" id="{12B39D70-B334-05BC-6BE5-6A987056D2A9}"/>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2638425" y="4117777"/>
              <a:ext cx="3867150" cy="215867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A picture containing text, weapon&#10;&#10;Description automatically generated">
              <a:extLst>
                <a:ext uri="{FF2B5EF4-FFF2-40B4-BE49-F238E27FC236}">
                  <a16:creationId xmlns:a16="http://schemas.microsoft.com/office/drawing/2014/main" id="{B97946B0-32C3-CFDB-2822-67A9EBE5B779}"/>
                </a:ext>
              </a:extLst>
            </p:cNvPr>
            <p:cNvPicPr/>
            <p:nvPr/>
          </p:nvPicPr>
          <p:blipFill>
            <a:blip r:embed="rId5" cstate="print">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3304394" y="4566767"/>
              <a:ext cx="2378330" cy="756629"/>
            </a:xfrm>
            <a:prstGeom prst="rect">
              <a:avLst/>
            </a:prstGeom>
          </p:spPr>
        </p:pic>
      </p:grpSp>
    </p:spTree>
    <p:extLst>
      <p:ext uri="{BB962C8B-B14F-4D97-AF65-F5344CB8AC3E}">
        <p14:creationId xmlns:p14="http://schemas.microsoft.com/office/powerpoint/2010/main" val="14807315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GI-LOGO.jpg"/>
          <p:cNvPicPr>
            <a:picLocks noGrp="1" noRot="1" noChangeAspect="1" noMove="1" noResize="1" noEditPoints="1" noAdjustHandles="1" noChangeArrowheads="1" noChangeShapeType="1" noCrop="1"/>
          </p:cNvPicPr>
          <p:nvPr/>
        </p:nvPicPr>
        <p:blipFill>
          <a:blip r:embed="rId2" cstate="print"/>
          <a:stretch>
            <a:fillRect/>
          </a:stretch>
        </p:blipFill>
        <p:spPr>
          <a:xfrm>
            <a:off x="304800" y="304800"/>
            <a:ext cx="762000" cy="1193271"/>
          </a:xfrm>
          <a:prstGeom prst="rect">
            <a:avLst/>
          </a:prstGeom>
        </p:spPr>
      </p:pic>
      <p:sp>
        <p:nvSpPr>
          <p:cNvPr id="12" name="TextBox 11"/>
          <p:cNvSpPr txBox="1">
            <a:spLocks/>
          </p:cNvSpPr>
          <p:nvPr/>
        </p:nvSpPr>
        <p:spPr>
          <a:xfrm>
            <a:off x="1298448" y="1159743"/>
            <a:ext cx="6172200" cy="584775"/>
          </a:xfrm>
          <a:prstGeom prst="rect">
            <a:avLst/>
          </a:prstGeom>
          <a:noFill/>
        </p:spPr>
        <p:txBody>
          <a:bodyPr wrap="square" rtlCol="0">
            <a:spAutoFit/>
          </a:bodyPr>
          <a:lstStyle/>
          <a:p>
            <a:r>
              <a:rPr lang="en-US" sz="3200" b="1" dirty="0">
                <a:solidFill>
                  <a:srgbClr val="0070C0"/>
                </a:solidFill>
                <a:effectLst>
                  <a:outerShdw blurRad="38100" dist="38100" dir="2700000" algn="tl">
                    <a:srgbClr val="000000">
                      <a:alpha val="43137"/>
                    </a:srgbClr>
                  </a:outerShdw>
                </a:effectLst>
              </a:rPr>
              <a:t>Who is Satan?</a:t>
            </a:r>
            <a:endParaRPr lang="en-US" sz="3200" b="1" u="sng" dirty="0">
              <a:solidFill>
                <a:srgbClr val="0070C0"/>
              </a:solidFill>
              <a:effectLst>
                <a:outerShdw blurRad="38100" dist="38100" dir="2700000" algn="tl">
                  <a:srgbClr val="000000">
                    <a:alpha val="43137"/>
                  </a:srgbClr>
                </a:outerShdw>
              </a:effectLst>
            </a:endParaRPr>
          </a:p>
        </p:txBody>
      </p:sp>
      <p:sp>
        <p:nvSpPr>
          <p:cNvPr id="14" name="TextBox 13"/>
          <p:cNvSpPr txBox="1">
            <a:spLocks/>
          </p:cNvSpPr>
          <p:nvPr/>
        </p:nvSpPr>
        <p:spPr>
          <a:xfrm>
            <a:off x="285750" y="1768419"/>
            <a:ext cx="8572500" cy="409342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000" dirty="0">
                <a:solidFill>
                  <a:schemeClr val="accent2"/>
                </a:solidFill>
              </a:rPr>
              <a:t>Satan is a powerful angel created by God to worship and serve Him continually. However, he chose to rebel from that purpose and became God’s enemy. Satan’s presence is real in Bible times AND now. At least seven Old Testament and all of the New Testament books refer to Satan. The good news is that Christians have power over Satan through Jesus’ death and resurrection. </a:t>
            </a:r>
          </a:p>
          <a:p>
            <a:endParaRPr lang="en-US" sz="2000" dirty="0">
              <a:solidFill>
                <a:schemeClr val="accent2"/>
              </a:solidFill>
            </a:endParaRPr>
          </a:p>
          <a:p>
            <a:r>
              <a:rPr lang="en-US" sz="2000" dirty="0">
                <a:solidFill>
                  <a:schemeClr val="accent2"/>
                </a:solidFill>
              </a:rPr>
              <a:t>Satan was perfect, wise, beautiful and anointed as a guardian angel. He is also described as blameless until wickedness found him. Satan wanted to ascend into heaven, exalt his throne above God, be like Most High God. This was the sin of pride. </a:t>
            </a:r>
          </a:p>
          <a:p>
            <a:endParaRPr lang="en-US" sz="2000" dirty="0">
              <a:solidFill>
                <a:schemeClr val="accent2"/>
              </a:solidFill>
            </a:endParaRPr>
          </a:p>
          <a:p>
            <a:r>
              <a:rPr lang="en-US" sz="2000" i="1" dirty="0">
                <a:solidFill>
                  <a:schemeClr val="accent2"/>
                </a:solidFill>
              </a:rPr>
              <a:t>Read Ezekiel 28:11-19, Isaiah 14:12-20 and Revelation 20:1-10</a:t>
            </a:r>
          </a:p>
        </p:txBody>
      </p:sp>
      <p:sp>
        <p:nvSpPr>
          <p:cNvPr id="8" name="Title 1"/>
          <p:cNvSpPr>
            <a:spLocks noGrp="1" noRot="1" noMove="1" noResize="1" noEditPoints="1" noAdjustHandles="1" noChangeArrowheads="1" noChangeShapeType="1"/>
          </p:cNvSpPr>
          <p:nvPr>
            <p:ph type="title"/>
          </p:nvPr>
        </p:nvSpPr>
        <p:spPr>
          <a:xfrm>
            <a:off x="1295400" y="304800"/>
            <a:ext cx="7581900" cy="838200"/>
          </a:xfrm>
        </p:spPr>
        <p:txBody>
          <a:bodyPr>
            <a:noAutofit/>
          </a:bodyPr>
          <a:lstStyle/>
          <a:p>
            <a:r>
              <a:rPr lang="en-US" sz="4800" b="1" dirty="0">
                <a:latin typeface="Impact" pitchFamily="34" charset="0"/>
              </a:rPr>
              <a:t>satan &amp; temptation</a:t>
            </a:r>
          </a:p>
        </p:txBody>
      </p:sp>
      <p:pic>
        <p:nvPicPr>
          <p:cNvPr id="7" name="Picture 6">
            <a:extLst>
              <a:ext uri="{FF2B5EF4-FFF2-40B4-BE49-F238E27FC236}">
                <a16:creationId xmlns:a16="http://schemas.microsoft.com/office/drawing/2014/main" id="{2405D4D3-B5B5-F084-DD48-623E1BCED048}"/>
              </a:ext>
            </a:extLst>
          </p:cNvPr>
          <p:cNvPicPr>
            <a:picLocks noChangeAspect="1"/>
          </p:cNvPicPr>
          <p:nvPr/>
        </p:nvPicPr>
        <p:blipFill rotWithShape="1">
          <a:blip r:embed="rId3"/>
          <a:srcRect t="-2014"/>
          <a:stretch/>
        </p:blipFill>
        <p:spPr>
          <a:xfrm>
            <a:off x="0" y="6056387"/>
            <a:ext cx="9144000" cy="990601"/>
          </a:xfrm>
          <a:prstGeom prst="rect">
            <a:avLst/>
          </a:prstGeom>
        </p:spPr>
      </p:pic>
      <p:pic>
        <p:nvPicPr>
          <p:cNvPr id="2" name="Picture 2">
            <a:extLst>
              <a:ext uri="{FF2B5EF4-FFF2-40B4-BE49-F238E27FC236}">
                <a16:creationId xmlns:a16="http://schemas.microsoft.com/office/drawing/2014/main" id="{E026CD0A-310A-2575-050F-5E49B748AEF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84839" y="304799"/>
            <a:ext cx="1968232" cy="139758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noRot="1" noMove="1" noResize="1" noEditPoints="1" noAdjustHandles="1" noChangeArrowheads="1" noChangeShapeType="1"/>
          </p:cNvSpPr>
          <p:nvPr>
            <p:ph type="title"/>
          </p:nvPr>
        </p:nvSpPr>
        <p:spPr>
          <a:xfrm>
            <a:off x="1295400" y="304800"/>
            <a:ext cx="7620000" cy="838200"/>
          </a:xfrm>
        </p:spPr>
        <p:txBody>
          <a:bodyPr>
            <a:noAutofit/>
          </a:bodyPr>
          <a:lstStyle/>
          <a:p>
            <a:r>
              <a:rPr lang="en-US" sz="4800" b="1" dirty="0">
                <a:latin typeface="Impact" pitchFamily="34" charset="0"/>
              </a:rPr>
              <a:t>satan &amp; temptation</a:t>
            </a:r>
          </a:p>
        </p:txBody>
      </p:sp>
      <p:pic>
        <p:nvPicPr>
          <p:cNvPr id="5" name="Picture 4" descr="EGI-LOGO.jpg"/>
          <p:cNvPicPr>
            <a:picLocks noGrp="1" noRot="1" noChangeAspect="1" noMove="1" noResize="1" noEditPoints="1" noAdjustHandles="1" noChangeArrowheads="1" noChangeShapeType="1" noCrop="1"/>
          </p:cNvPicPr>
          <p:nvPr/>
        </p:nvPicPr>
        <p:blipFill>
          <a:blip r:embed="rId2" cstate="print"/>
          <a:stretch>
            <a:fillRect/>
          </a:stretch>
        </p:blipFill>
        <p:spPr>
          <a:xfrm>
            <a:off x="304800" y="304800"/>
            <a:ext cx="762000" cy="1193271"/>
          </a:xfrm>
          <a:prstGeom prst="rect">
            <a:avLst/>
          </a:prstGeom>
        </p:spPr>
      </p:pic>
      <p:sp>
        <p:nvSpPr>
          <p:cNvPr id="12" name="TextBox 11"/>
          <p:cNvSpPr txBox="1">
            <a:spLocks/>
          </p:cNvSpPr>
          <p:nvPr/>
        </p:nvSpPr>
        <p:spPr>
          <a:xfrm>
            <a:off x="1143000" y="1085552"/>
            <a:ext cx="6441141" cy="523220"/>
          </a:xfrm>
          <a:prstGeom prst="rect">
            <a:avLst/>
          </a:prstGeom>
          <a:noFill/>
        </p:spPr>
        <p:txBody>
          <a:bodyPr wrap="square" rtlCol="0">
            <a:spAutoFit/>
          </a:bodyPr>
          <a:lstStyle/>
          <a:p>
            <a:r>
              <a:rPr lang="en-US" sz="2800" b="1" dirty="0">
                <a:solidFill>
                  <a:srgbClr val="0070C0"/>
                </a:solidFill>
                <a:effectLst>
                  <a:outerShdw blurRad="38100" dist="38100" dir="2700000" algn="tl">
                    <a:srgbClr val="000000">
                      <a:alpha val="43137"/>
                    </a:srgbClr>
                  </a:outerShdw>
                </a:effectLst>
              </a:rPr>
              <a:t>Who is Satan?</a:t>
            </a:r>
            <a:endParaRPr lang="en-US" sz="2800" b="1" u="sng" dirty="0">
              <a:solidFill>
                <a:srgbClr val="0070C0"/>
              </a:solidFill>
              <a:effectLst>
                <a:outerShdw blurRad="38100" dist="38100" dir="2700000" algn="tl">
                  <a:srgbClr val="000000">
                    <a:alpha val="43137"/>
                  </a:srgbClr>
                </a:outerShdw>
              </a:effectLst>
            </a:endParaRPr>
          </a:p>
        </p:txBody>
      </p:sp>
      <p:sp>
        <p:nvSpPr>
          <p:cNvPr id="14" name="TextBox 13"/>
          <p:cNvSpPr txBox="1">
            <a:spLocks/>
          </p:cNvSpPr>
          <p:nvPr/>
        </p:nvSpPr>
        <p:spPr>
          <a:xfrm>
            <a:off x="304800" y="1675629"/>
            <a:ext cx="8610600" cy="92333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dirty="0"/>
              <a:t>Satan is a liar and deceiver. He is known by many titles and names that describe his attributes. He is our enemy and active in the world today. His names provide a picture of his evil character and works.</a:t>
            </a:r>
          </a:p>
        </p:txBody>
      </p:sp>
      <p:pic>
        <p:nvPicPr>
          <p:cNvPr id="8" name="Picture 7">
            <a:extLst>
              <a:ext uri="{FF2B5EF4-FFF2-40B4-BE49-F238E27FC236}">
                <a16:creationId xmlns:a16="http://schemas.microsoft.com/office/drawing/2014/main" id="{FC814BCC-5DCF-2249-F8FA-7E5F63D32A7B}"/>
              </a:ext>
            </a:extLst>
          </p:cNvPr>
          <p:cNvPicPr>
            <a:picLocks noChangeAspect="1"/>
          </p:cNvPicPr>
          <p:nvPr/>
        </p:nvPicPr>
        <p:blipFill rotWithShape="1">
          <a:blip r:embed="rId3"/>
          <a:srcRect t="-2014"/>
          <a:stretch/>
        </p:blipFill>
        <p:spPr>
          <a:xfrm>
            <a:off x="0" y="6056387"/>
            <a:ext cx="9144000" cy="990601"/>
          </a:xfrm>
          <a:prstGeom prst="rect">
            <a:avLst/>
          </a:prstGeom>
        </p:spPr>
      </p:pic>
      <p:sp>
        <p:nvSpPr>
          <p:cNvPr id="11" name="TextBox 10">
            <a:extLst>
              <a:ext uri="{FF2B5EF4-FFF2-40B4-BE49-F238E27FC236}">
                <a16:creationId xmlns:a16="http://schemas.microsoft.com/office/drawing/2014/main" id="{88C714B5-5502-77F2-623E-038360A1C7C6}"/>
              </a:ext>
            </a:extLst>
          </p:cNvPr>
          <p:cNvSpPr txBox="1">
            <a:spLocks/>
          </p:cNvSpPr>
          <p:nvPr/>
        </p:nvSpPr>
        <p:spPr>
          <a:xfrm>
            <a:off x="304800" y="2691154"/>
            <a:ext cx="3505200" cy="135421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800" b="1" dirty="0"/>
              <a:t>Titles of Satan:</a:t>
            </a:r>
          </a:p>
          <a:p>
            <a:pPr marL="285750" indent="-285750">
              <a:buFont typeface="Arial" panose="020B0604020202020204" pitchFamily="34" charset="0"/>
              <a:buChar char="•"/>
            </a:pPr>
            <a:r>
              <a:rPr lang="en-US" sz="1600" dirty="0"/>
              <a:t>Satan (adversary)—</a:t>
            </a:r>
            <a:r>
              <a:rPr lang="en-US" sz="1400" dirty="0"/>
              <a:t>Matt. 4:10</a:t>
            </a:r>
          </a:p>
          <a:p>
            <a:pPr marL="285750" indent="-285750">
              <a:buFont typeface="Arial" panose="020B0604020202020204" pitchFamily="34" charset="0"/>
              <a:buChar char="•"/>
            </a:pPr>
            <a:r>
              <a:rPr lang="en-US" sz="1600" dirty="0"/>
              <a:t>The Devil (slanderer)—</a:t>
            </a:r>
            <a:r>
              <a:rPr lang="en-US" sz="1400" dirty="0"/>
              <a:t>Matt. 4:1</a:t>
            </a:r>
          </a:p>
          <a:p>
            <a:pPr marL="285750" indent="-285750">
              <a:buFont typeface="Arial" panose="020B0604020202020204" pitchFamily="34" charset="0"/>
              <a:buChar char="•"/>
            </a:pPr>
            <a:r>
              <a:rPr lang="en-US" sz="1600" dirty="0"/>
              <a:t>Beelzebub (dung-god)—</a:t>
            </a:r>
            <a:r>
              <a:rPr lang="en-US" sz="1400" dirty="0"/>
              <a:t>Matt. 12:24</a:t>
            </a:r>
          </a:p>
          <a:p>
            <a:pPr marL="285750" indent="-285750">
              <a:buFont typeface="Arial" panose="020B0604020202020204" pitchFamily="34" charset="0"/>
              <a:buChar char="•"/>
            </a:pPr>
            <a:r>
              <a:rPr lang="en-US" sz="1600" dirty="0"/>
              <a:t>Belial (worthlessness)—</a:t>
            </a:r>
            <a:r>
              <a:rPr lang="en-US" sz="1400" dirty="0"/>
              <a:t>2 Cor. 6:15</a:t>
            </a:r>
            <a:endParaRPr lang="en-US" sz="1600" dirty="0"/>
          </a:p>
        </p:txBody>
      </p:sp>
      <p:sp>
        <p:nvSpPr>
          <p:cNvPr id="9" name="TextBox 8">
            <a:extLst>
              <a:ext uri="{FF2B5EF4-FFF2-40B4-BE49-F238E27FC236}">
                <a16:creationId xmlns:a16="http://schemas.microsoft.com/office/drawing/2014/main" id="{2023983E-4A85-5F2D-B8BA-159AA4A678FD}"/>
              </a:ext>
            </a:extLst>
          </p:cNvPr>
          <p:cNvSpPr txBox="1">
            <a:spLocks/>
          </p:cNvSpPr>
          <p:nvPr/>
        </p:nvSpPr>
        <p:spPr>
          <a:xfrm>
            <a:off x="304800" y="4146480"/>
            <a:ext cx="3505200" cy="135421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800" b="1" dirty="0"/>
              <a:t>Descriptions of Satan:</a:t>
            </a:r>
          </a:p>
          <a:p>
            <a:pPr marL="285750" indent="-285750">
              <a:buFont typeface="Arial" panose="020B0604020202020204" pitchFamily="34" charset="0"/>
              <a:buChar char="•"/>
            </a:pPr>
            <a:r>
              <a:rPr lang="en-US" sz="1600" dirty="0"/>
              <a:t>Serpent—</a:t>
            </a:r>
            <a:r>
              <a:rPr lang="en-US" sz="1400" dirty="0"/>
              <a:t>Gen. 3:4, Rev. 12:9</a:t>
            </a:r>
          </a:p>
          <a:p>
            <a:pPr marL="285750" indent="-285750">
              <a:buFont typeface="Arial" panose="020B0604020202020204" pitchFamily="34" charset="0"/>
              <a:buChar char="•"/>
            </a:pPr>
            <a:r>
              <a:rPr lang="en-US" sz="1600" dirty="0"/>
              <a:t>Dragon—</a:t>
            </a:r>
            <a:r>
              <a:rPr lang="en-US" sz="1400" dirty="0"/>
              <a:t>Rev. 12:3-4</a:t>
            </a:r>
          </a:p>
          <a:p>
            <a:pPr marL="285750" indent="-285750">
              <a:buFont typeface="Arial" panose="020B0604020202020204" pitchFamily="34" charset="0"/>
              <a:buChar char="•"/>
            </a:pPr>
            <a:r>
              <a:rPr lang="en-US" sz="1600" dirty="0"/>
              <a:t>Angel of light—</a:t>
            </a:r>
            <a:r>
              <a:rPr lang="en-US" sz="1400" dirty="0"/>
              <a:t>2 Cor. 11:14</a:t>
            </a:r>
          </a:p>
          <a:p>
            <a:pPr marL="285750" indent="-285750">
              <a:buFont typeface="Arial" panose="020B0604020202020204" pitchFamily="34" charset="0"/>
              <a:buChar char="•"/>
            </a:pPr>
            <a:r>
              <a:rPr lang="en-US" sz="1600" dirty="0"/>
              <a:t>Roaring lion—</a:t>
            </a:r>
            <a:r>
              <a:rPr lang="en-US" sz="1400" dirty="0"/>
              <a:t>1 Pet. 5:8</a:t>
            </a:r>
            <a:endParaRPr lang="en-US" sz="1600" dirty="0"/>
          </a:p>
        </p:txBody>
      </p:sp>
      <p:sp>
        <p:nvSpPr>
          <p:cNvPr id="10" name="TextBox 9">
            <a:extLst>
              <a:ext uri="{FF2B5EF4-FFF2-40B4-BE49-F238E27FC236}">
                <a16:creationId xmlns:a16="http://schemas.microsoft.com/office/drawing/2014/main" id="{97B15223-993E-E036-88F2-2C4E8125D480}"/>
              </a:ext>
            </a:extLst>
          </p:cNvPr>
          <p:cNvSpPr txBox="1">
            <a:spLocks/>
          </p:cNvSpPr>
          <p:nvPr/>
        </p:nvSpPr>
        <p:spPr>
          <a:xfrm>
            <a:off x="3962400" y="2691154"/>
            <a:ext cx="4953000" cy="2585323"/>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800" b="1" dirty="0"/>
              <a:t>Names of Satan:</a:t>
            </a:r>
          </a:p>
          <a:p>
            <a:pPr marL="285750" indent="-285750">
              <a:buFont typeface="Arial" panose="020B0604020202020204" pitchFamily="34" charset="0"/>
              <a:buChar char="•"/>
            </a:pPr>
            <a:r>
              <a:rPr lang="en-US" sz="1600" dirty="0"/>
              <a:t>Morning Star (Lucifer)—</a:t>
            </a:r>
            <a:r>
              <a:rPr lang="en-US" sz="1400" dirty="0"/>
              <a:t>Isa. 14:12</a:t>
            </a:r>
          </a:p>
          <a:p>
            <a:pPr marL="285750" indent="-285750">
              <a:buFont typeface="Arial" panose="020B0604020202020204" pitchFamily="34" charset="0"/>
              <a:buChar char="•"/>
            </a:pPr>
            <a:r>
              <a:rPr lang="en-US" sz="1600" dirty="0"/>
              <a:t>Evil One—</a:t>
            </a:r>
            <a:r>
              <a:rPr lang="en-US" sz="1400" dirty="0"/>
              <a:t>Matt. 13:19, 1 Jn. 5:19</a:t>
            </a:r>
          </a:p>
          <a:p>
            <a:pPr marL="285750" indent="-285750">
              <a:buFont typeface="Arial" panose="020B0604020202020204" pitchFamily="34" charset="0"/>
              <a:buChar char="•"/>
            </a:pPr>
            <a:r>
              <a:rPr lang="en-US" sz="1600" dirty="0"/>
              <a:t>The tempter—</a:t>
            </a:r>
            <a:r>
              <a:rPr lang="en-US" sz="1400" dirty="0"/>
              <a:t>Matt. 4:3, 1 </a:t>
            </a:r>
            <a:r>
              <a:rPr lang="en-US" sz="1400" dirty="0" err="1"/>
              <a:t>Thes</a:t>
            </a:r>
            <a:r>
              <a:rPr lang="en-US" sz="1400" dirty="0"/>
              <a:t>. 3:5</a:t>
            </a:r>
          </a:p>
          <a:p>
            <a:pPr marL="285750" indent="-285750">
              <a:buFont typeface="Arial" panose="020B0604020202020204" pitchFamily="34" charset="0"/>
              <a:buChar char="•"/>
            </a:pPr>
            <a:r>
              <a:rPr lang="en-US" sz="1600" dirty="0"/>
              <a:t>The prince of this world—</a:t>
            </a:r>
            <a:r>
              <a:rPr lang="en-US" sz="1400" dirty="0"/>
              <a:t>Jn. 12:31, 14:30, 16:11</a:t>
            </a:r>
          </a:p>
          <a:p>
            <a:pPr marL="285750" indent="-285750">
              <a:buFont typeface="Arial" panose="020B0604020202020204" pitchFamily="34" charset="0"/>
              <a:buChar char="•"/>
            </a:pPr>
            <a:r>
              <a:rPr lang="en-US" sz="1600" dirty="0"/>
              <a:t>The god of this age—</a:t>
            </a:r>
            <a:r>
              <a:rPr lang="en-US" sz="1400" dirty="0"/>
              <a:t>2 Cor. 4:4</a:t>
            </a:r>
          </a:p>
          <a:p>
            <a:pPr marL="285750" indent="-285750">
              <a:buFont typeface="Arial" panose="020B0604020202020204" pitchFamily="34" charset="0"/>
              <a:buChar char="•"/>
            </a:pPr>
            <a:r>
              <a:rPr lang="en-US" sz="1600" dirty="0"/>
              <a:t>The ruler of the kingdom of the air—</a:t>
            </a:r>
            <a:r>
              <a:rPr lang="en-US" sz="1400" dirty="0"/>
              <a:t>Eph. 2:2</a:t>
            </a:r>
          </a:p>
          <a:p>
            <a:pPr marL="285750" indent="-285750">
              <a:buFont typeface="Arial" panose="020B0604020202020204" pitchFamily="34" charset="0"/>
              <a:buChar char="•"/>
            </a:pPr>
            <a:r>
              <a:rPr lang="en-US" sz="1600" dirty="0"/>
              <a:t>The accuser of our brothers—</a:t>
            </a:r>
            <a:r>
              <a:rPr lang="en-US" sz="1400" dirty="0"/>
              <a:t>Rev. 12:10</a:t>
            </a:r>
          </a:p>
          <a:p>
            <a:pPr marL="285750" indent="-285750">
              <a:buFont typeface="Arial" panose="020B0604020202020204" pitchFamily="34" charset="0"/>
              <a:buChar char="•"/>
            </a:pPr>
            <a:r>
              <a:rPr lang="en-US" sz="1600" dirty="0"/>
              <a:t>The prince of demons—</a:t>
            </a:r>
            <a:r>
              <a:rPr lang="en-US" sz="1400" dirty="0"/>
              <a:t>Matt. 12:24</a:t>
            </a:r>
          </a:p>
          <a:p>
            <a:pPr marL="285750" indent="-285750">
              <a:buFont typeface="Arial" panose="020B0604020202020204" pitchFamily="34" charset="0"/>
              <a:buChar char="•"/>
            </a:pPr>
            <a:endParaRPr lang="en-US" sz="1600" dirty="0"/>
          </a:p>
        </p:txBody>
      </p:sp>
      <p:pic>
        <p:nvPicPr>
          <p:cNvPr id="13" name="Picture 2">
            <a:extLst>
              <a:ext uri="{FF2B5EF4-FFF2-40B4-BE49-F238E27FC236}">
                <a16:creationId xmlns:a16="http://schemas.microsoft.com/office/drawing/2014/main" id="{E4CB15D9-D552-3E4C-253F-F4FDC7012C5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50216" y="204828"/>
            <a:ext cx="1968232" cy="13975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06667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GI-LOGO.jpg"/>
          <p:cNvPicPr>
            <a:picLocks noGrp="1" noRot="1" noChangeAspect="1" noMove="1" noResize="1" noEditPoints="1" noAdjustHandles="1" noChangeArrowheads="1" noChangeShapeType="1" noCrop="1"/>
          </p:cNvPicPr>
          <p:nvPr/>
        </p:nvPicPr>
        <p:blipFill>
          <a:blip r:embed="rId2" cstate="print"/>
          <a:stretch>
            <a:fillRect/>
          </a:stretch>
        </p:blipFill>
        <p:spPr>
          <a:xfrm>
            <a:off x="304800" y="304800"/>
            <a:ext cx="762000" cy="1193271"/>
          </a:xfrm>
          <a:prstGeom prst="rect">
            <a:avLst/>
          </a:prstGeom>
        </p:spPr>
      </p:pic>
      <p:sp>
        <p:nvSpPr>
          <p:cNvPr id="12" name="TextBox 11"/>
          <p:cNvSpPr txBox="1">
            <a:spLocks/>
          </p:cNvSpPr>
          <p:nvPr/>
        </p:nvSpPr>
        <p:spPr>
          <a:xfrm>
            <a:off x="1298448" y="1159743"/>
            <a:ext cx="6172200" cy="523220"/>
          </a:xfrm>
          <a:prstGeom prst="rect">
            <a:avLst/>
          </a:prstGeom>
          <a:noFill/>
        </p:spPr>
        <p:txBody>
          <a:bodyPr wrap="square" rtlCol="0">
            <a:spAutoFit/>
          </a:bodyPr>
          <a:lstStyle/>
          <a:p>
            <a:r>
              <a:rPr lang="en-US" sz="2800" b="1" dirty="0">
                <a:solidFill>
                  <a:srgbClr val="0070C0"/>
                </a:solidFill>
                <a:effectLst>
                  <a:outerShdw blurRad="38100" dist="38100" dir="2700000" algn="tl">
                    <a:srgbClr val="000000">
                      <a:alpha val="43137"/>
                    </a:srgbClr>
                  </a:outerShdw>
                </a:effectLst>
              </a:rPr>
              <a:t>Characteristics of Satan</a:t>
            </a:r>
            <a:endParaRPr lang="en-US" sz="2800" b="1" u="sng" dirty="0">
              <a:solidFill>
                <a:srgbClr val="0070C0"/>
              </a:solidFill>
              <a:effectLst>
                <a:outerShdw blurRad="38100" dist="38100" dir="2700000" algn="tl">
                  <a:srgbClr val="000000">
                    <a:alpha val="43137"/>
                  </a:srgbClr>
                </a:outerShdw>
              </a:effectLst>
            </a:endParaRPr>
          </a:p>
        </p:txBody>
      </p:sp>
      <p:sp>
        <p:nvSpPr>
          <p:cNvPr id="8" name="Title 1"/>
          <p:cNvSpPr>
            <a:spLocks noGrp="1" noRot="1" noMove="1" noResize="1" noEditPoints="1" noAdjustHandles="1" noChangeArrowheads="1" noChangeShapeType="1"/>
          </p:cNvSpPr>
          <p:nvPr>
            <p:ph type="title"/>
          </p:nvPr>
        </p:nvSpPr>
        <p:spPr>
          <a:xfrm>
            <a:off x="1295400" y="304800"/>
            <a:ext cx="7581900" cy="838200"/>
          </a:xfrm>
        </p:spPr>
        <p:txBody>
          <a:bodyPr>
            <a:noAutofit/>
          </a:bodyPr>
          <a:lstStyle/>
          <a:p>
            <a:r>
              <a:rPr lang="en-US" sz="4800" b="1" dirty="0">
                <a:latin typeface="Impact" pitchFamily="34" charset="0"/>
              </a:rPr>
              <a:t>satan &amp; temptation</a:t>
            </a:r>
          </a:p>
        </p:txBody>
      </p:sp>
      <p:pic>
        <p:nvPicPr>
          <p:cNvPr id="7" name="Picture 6">
            <a:extLst>
              <a:ext uri="{FF2B5EF4-FFF2-40B4-BE49-F238E27FC236}">
                <a16:creationId xmlns:a16="http://schemas.microsoft.com/office/drawing/2014/main" id="{2405D4D3-B5B5-F084-DD48-623E1BCED048}"/>
              </a:ext>
            </a:extLst>
          </p:cNvPr>
          <p:cNvPicPr>
            <a:picLocks noChangeAspect="1"/>
          </p:cNvPicPr>
          <p:nvPr/>
        </p:nvPicPr>
        <p:blipFill rotWithShape="1">
          <a:blip r:embed="rId3"/>
          <a:srcRect t="-2014"/>
          <a:stretch/>
        </p:blipFill>
        <p:spPr>
          <a:xfrm>
            <a:off x="0" y="6056387"/>
            <a:ext cx="9144000" cy="990601"/>
          </a:xfrm>
          <a:prstGeom prst="rect">
            <a:avLst/>
          </a:prstGeom>
        </p:spPr>
      </p:pic>
      <p:grpSp>
        <p:nvGrpSpPr>
          <p:cNvPr id="9" name="Group 8">
            <a:extLst>
              <a:ext uri="{FF2B5EF4-FFF2-40B4-BE49-F238E27FC236}">
                <a16:creationId xmlns:a16="http://schemas.microsoft.com/office/drawing/2014/main" id="{EDACD7E5-943C-4907-CCAB-B44FB2A32240}"/>
              </a:ext>
            </a:extLst>
          </p:cNvPr>
          <p:cNvGrpSpPr/>
          <p:nvPr/>
        </p:nvGrpSpPr>
        <p:grpSpPr>
          <a:xfrm>
            <a:off x="1026320" y="3122134"/>
            <a:ext cx="1600200" cy="990601"/>
            <a:chOff x="304800" y="1843810"/>
            <a:chExt cx="1600200" cy="990601"/>
          </a:xfrm>
        </p:grpSpPr>
        <p:sp>
          <p:nvSpPr>
            <p:cNvPr id="2" name="Rectangle: Rounded Corners 1">
              <a:extLst>
                <a:ext uri="{FF2B5EF4-FFF2-40B4-BE49-F238E27FC236}">
                  <a16:creationId xmlns:a16="http://schemas.microsoft.com/office/drawing/2014/main" id="{86216948-1B46-ABE4-F78F-3A2EE46B493B}"/>
                </a:ext>
              </a:extLst>
            </p:cNvPr>
            <p:cNvSpPr/>
            <p:nvPr/>
          </p:nvSpPr>
          <p:spPr>
            <a:xfrm>
              <a:off x="304800" y="1843810"/>
              <a:ext cx="1600200" cy="99060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45B21694-38E7-94E1-A3F5-3131885A4DE5}"/>
                </a:ext>
              </a:extLst>
            </p:cNvPr>
            <p:cNvSpPr txBox="1"/>
            <p:nvPr/>
          </p:nvSpPr>
          <p:spPr>
            <a:xfrm>
              <a:off x="336901" y="1860553"/>
              <a:ext cx="1535998" cy="523220"/>
            </a:xfrm>
            <a:prstGeom prst="rect">
              <a:avLst/>
            </a:prstGeom>
            <a:noFill/>
          </p:spPr>
          <p:txBody>
            <a:bodyPr wrap="none" rtlCol="0">
              <a:spAutoFit/>
            </a:bodyPr>
            <a:lstStyle/>
            <a:p>
              <a:r>
                <a:rPr lang="en-US" sz="2800" dirty="0"/>
                <a:t>Schemer</a:t>
              </a:r>
            </a:p>
          </p:txBody>
        </p:sp>
        <p:sp>
          <p:nvSpPr>
            <p:cNvPr id="10" name="TextBox 9">
              <a:extLst>
                <a:ext uri="{FF2B5EF4-FFF2-40B4-BE49-F238E27FC236}">
                  <a16:creationId xmlns:a16="http://schemas.microsoft.com/office/drawing/2014/main" id="{ED04AF72-9970-1EFD-749E-1865F7BF7C34}"/>
                </a:ext>
              </a:extLst>
            </p:cNvPr>
            <p:cNvSpPr txBox="1"/>
            <p:nvPr/>
          </p:nvSpPr>
          <p:spPr>
            <a:xfrm>
              <a:off x="471874" y="2339110"/>
              <a:ext cx="1266052" cy="369332"/>
            </a:xfrm>
            <a:prstGeom prst="rect">
              <a:avLst/>
            </a:prstGeom>
            <a:noFill/>
          </p:spPr>
          <p:txBody>
            <a:bodyPr wrap="none" rtlCol="0">
              <a:spAutoFit/>
            </a:bodyPr>
            <a:lstStyle/>
            <a:p>
              <a:r>
                <a:rPr lang="en-US" dirty="0"/>
                <a:t>2 Cor. 2:11</a:t>
              </a:r>
            </a:p>
          </p:txBody>
        </p:sp>
      </p:grpSp>
      <p:sp>
        <p:nvSpPr>
          <p:cNvPr id="13" name="TextBox 12">
            <a:extLst>
              <a:ext uri="{FF2B5EF4-FFF2-40B4-BE49-F238E27FC236}">
                <a16:creationId xmlns:a16="http://schemas.microsoft.com/office/drawing/2014/main" id="{87A24321-90C7-5C05-5423-4269E1B5DD2F}"/>
              </a:ext>
            </a:extLst>
          </p:cNvPr>
          <p:cNvSpPr txBox="1">
            <a:spLocks/>
          </p:cNvSpPr>
          <p:nvPr/>
        </p:nvSpPr>
        <p:spPr>
          <a:xfrm>
            <a:off x="303802" y="1890877"/>
            <a:ext cx="8610600" cy="92333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dirty="0"/>
              <a:t>Satan masquerades throughout the world today in many disguises. There are many more Scriptures about Satan, look for them as you study the Word of God. His most common character traits are listed below. </a:t>
            </a:r>
          </a:p>
        </p:txBody>
      </p:sp>
      <p:grpSp>
        <p:nvGrpSpPr>
          <p:cNvPr id="14" name="Group 13">
            <a:extLst>
              <a:ext uri="{FF2B5EF4-FFF2-40B4-BE49-F238E27FC236}">
                <a16:creationId xmlns:a16="http://schemas.microsoft.com/office/drawing/2014/main" id="{E01AEC59-F314-79F9-3786-D061BF2718BB}"/>
              </a:ext>
            </a:extLst>
          </p:cNvPr>
          <p:cNvGrpSpPr/>
          <p:nvPr/>
        </p:nvGrpSpPr>
        <p:grpSpPr>
          <a:xfrm>
            <a:off x="303561" y="4634397"/>
            <a:ext cx="2604280" cy="990601"/>
            <a:chOff x="304800" y="1843810"/>
            <a:chExt cx="2604280" cy="990601"/>
          </a:xfrm>
        </p:grpSpPr>
        <p:sp>
          <p:nvSpPr>
            <p:cNvPr id="15" name="Rectangle: Rounded Corners 14">
              <a:extLst>
                <a:ext uri="{FF2B5EF4-FFF2-40B4-BE49-F238E27FC236}">
                  <a16:creationId xmlns:a16="http://schemas.microsoft.com/office/drawing/2014/main" id="{34D1A61F-3C5B-7327-50A1-6268BF6EB28F}"/>
                </a:ext>
              </a:extLst>
            </p:cNvPr>
            <p:cNvSpPr/>
            <p:nvPr/>
          </p:nvSpPr>
          <p:spPr>
            <a:xfrm>
              <a:off x="304800" y="1843810"/>
              <a:ext cx="2604280" cy="99060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4128DA1D-83E8-FD58-4948-9B9FC249D90F}"/>
                </a:ext>
              </a:extLst>
            </p:cNvPr>
            <p:cNvSpPr txBox="1"/>
            <p:nvPr/>
          </p:nvSpPr>
          <p:spPr>
            <a:xfrm>
              <a:off x="336901" y="1860553"/>
              <a:ext cx="2572179" cy="523220"/>
            </a:xfrm>
            <a:prstGeom prst="rect">
              <a:avLst/>
            </a:prstGeom>
            <a:noFill/>
          </p:spPr>
          <p:txBody>
            <a:bodyPr wrap="none" rtlCol="0">
              <a:spAutoFit/>
            </a:bodyPr>
            <a:lstStyle/>
            <a:p>
              <a:r>
                <a:rPr lang="en-US" sz="2800" dirty="0"/>
                <a:t>Liar &amp; Murderer</a:t>
              </a:r>
            </a:p>
          </p:txBody>
        </p:sp>
        <p:sp>
          <p:nvSpPr>
            <p:cNvPr id="17" name="TextBox 16">
              <a:extLst>
                <a:ext uri="{FF2B5EF4-FFF2-40B4-BE49-F238E27FC236}">
                  <a16:creationId xmlns:a16="http://schemas.microsoft.com/office/drawing/2014/main" id="{89050016-A509-377C-D2D1-7704FA9F1D43}"/>
                </a:ext>
              </a:extLst>
            </p:cNvPr>
            <p:cNvSpPr txBox="1"/>
            <p:nvPr/>
          </p:nvSpPr>
          <p:spPr>
            <a:xfrm>
              <a:off x="1025691" y="2339111"/>
              <a:ext cx="1162498" cy="369332"/>
            </a:xfrm>
            <a:prstGeom prst="rect">
              <a:avLst/>
            </a:prstGeom>
            <a:noFill/>
          </p:spPr>
          <p:txBody>
            <a:bodyPr wrap="none" rtlCol="0">
              <a:spAutoFit/>
            </a:bodyPr>
            <a:lstStyle/>
            <a:p>
              <a:r>
                <a:rPr lang="en-US" dirty="0"/>
                <a:t>John 8:44</a:t>
              </a:r>
            </a:p>
          </p:txBody>
        </p:sp>
      </p:grpSp>
      <p:grpSp>
        <p:nvGrpSpPr>
          <p:cNvPr id="18" name="Group 17">
            <a:extLst>
              <a:ext uri="{FF2B5EF4-FFF2-40B4-BE49-F238E27FC236}">
                <a16:creationId xmlns:a16="http://schemas.microsoft.com/office/drawing/2014/main" id="{268A8384-64BD-47D3-BB48-5D8332709A9D}"/>
              </a:ext>
            </a:extLst>
          </p:cNvPr>
          <p:cNvGrpSpPr/>
          <p:nvPr/>
        </p:nvGrpSpPr>
        <p:grpSpPr>
          <a:xfrm>
            <a:off x="3089951" y="3099805"/>
            <a:ext cx="3302612" cy="990601"/>
            <a:chOff x="304800" y="1843810"/>
            <a:chExt cx="3302612" cy="990601"/>
          </a:xfrm>
        </p:grpSpPr>
        <p:sp>
          <p:nvSpPr>
            <p:cNvPr id="19" name="Rectangle: Rounded Corners 18">
              <a:extLst>
                <a:ext uri="{FF2B5EF4-FFF2-40B4-BE49-F238E27FC236}">
                  <a16:creationId xmlns:a16="http://schemas.microsoft.com/office/drawing/2014/main" id="{324D533C-E5C8-A1BA-0CB8-59893E79EF07}"/>
                </a:ext>
              </a:extLst>
            </p:cNvPr>
            <p:cNvSpPr/>
            <p:nvPr/>
          </p:nvSpPr>
          <p:spPr>
            <a:xfrm>
              <a:off x="304800" y="1843810"/>
              <a:ext cx="3302612" cy="99060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0858FF18-4D33-8D32-2F11-5E52BC38C4CD}"/>
                </a:ext>
              </a:extLst>
            </p:cNvPr>
            <p:cNvSpPr txBox="1"/>
            <p:nvPr/>
          </p:nvSpPr>
          <p:spPr>
            <a:xfrm>
              <a:off x="336901" y="1860553"/>
              <a:ext cx="3270511" cy="523220"/>
            </a:xfrm>
            <a:prstGeom prst="rect">
              <a:avLst/>
            </a:prstGeom>
            <a:noFill/>
          </p:spPr>
          <p:txBody>
            <a:bodyPr wrap="none" rtlCol="0">
              <a:spAutoFit/>
            </a:bodyPr>
            <a:lstStyle/>
            <a:p>
              <a:r>
                <a:rPr lang="en-US" sz="2800" dirty="0"/>
                <a:t>Slanderer &amp; Accuser</a:t>
              </a:r>
            </a:p>
          </p:txBody>
        </p:sp>
        <p:sp>
          <p:nvSpPr>
            <p:cNvPr id="21" name="TextBox 20">
              <a:extLst>
                <a:ext uri="{FF2B5EF4-FFF2-40B4-BE49-F238E27FC236}">
                  <a16:creationId xmlns:a16="http://schemas.microsoft.com/office/drawing/2014/main" id="{5FEEDE65-40CD-1833-FBCD-C4D5BE5BCA31}"/>
                </a:ext>
              </a:extLst>
            </p:cNvPr>
            <p:cNvSpPr txBox="1"/>
            <p:nvPr/>
          </p:nvSpPr>
          <p:spPr>
            <a:xfrm>
              <a:off x="1327966" y="2339110"/>
              <a:ext cx="1236364" cy="369332"/>
            </a:xfrm>
            <a:prstGeom prst="rect">
              <a:avLst/>
            </a:prstGeom>
            <a:noFill/>
          </p:spPr>
          <p:txBody>
            <a:bodyPr wrap="none" rtlCol="0">
              <a:spAutoFit/>
            </a:bodyPr>
            <a:lstStyle/>
            <a:p>
              <a:r>
                <a:rPr lang="en-US" dirty="0"/>
                <a:t>Rev. 12:10</a:t>
              </a:r>
            </a:p>
          </p:txBody>
        </p:sp>
      </p:grpSp>
      <p:grpSp>
        <p:nvGrpSpPr>
          <p:cNvPr id="22" name="Group 21">
            <a:extLst>
              <a:ext uri="{FF2B5EF4-FFF2-40B4-BE49-F238E27FC236}">
                <a16:creationId xmlns:a16="http://schemas.microsoft.com/office/drawing/2014/main" id="{06711952-6BE1-F3BC-2611-68AF3C886874}"/>
              </a:ext>
            </a:extLst>
          </p:cNvPr>
          <p:cNvGrpSpPr/>
          <p:nvPr/>
        </p:nvGrpSpPr>
        <p:grpSpPr>
          <a:xfrm>
            <a:off x="3205859" y="4634398"/>
            <a:ext cx="1600200" cy="990601"/>
            <a:chOff x="304800" y="1843810"/>
            <a:chExt cx="1600200" cy="990601"/>
          </a:xfrm>
        </p:grpSpPr>
        <p:sp>
          <p:nvSpPr>
            <p:cNvPr id="23" name="Rectangle: Rounded Corners 22">
              <a:extLst>
                <a:ext uri="{FF2B5EF4-FFF2-40B4-BE49-F238E27FC236}">
                  <a16:creationId xmlns:a16="http://schemas.microsoft.com/office/drawing/2014/main" id="{A2E78104-06EE-8D09-C726-F475F8A098D1}"/>
                </a:ext>
              </a:extLst>
            </p:cNvPr>
            <p:cNvSpPr/>
            <p:nvPr/>
          </p:nvSpPr>
          <p:spPr>
            <a:xfrm>
              <a:off x="304800" y="1843810"/>
              <a:ext cx="1600200" cy="99060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14C9999E-D733-92E2-ECE7-E8B8F7C0B277}"/>
                </a:ext>
              </a:extLst>
            </p:cNvPr>
            <p:cNvSpPr txBox="1"/>
            <p:nvPr/>
          </p:nvSpPr>
          <p:spPr>
            <a:xfrm>
              <a:off x="336901" y="1860553"/>
              <a:ext cx="1503297" cy="523220"/>
            </a:xfrm>
            <a:prstGeom prst="rect">
              <a:avLst/>
            </a:prstGeom>
            <a:noFill/>
          </p:spPr>
          <p:txBody>
            <a:bodyPr wrap="none" rtlCol="0">
              <a:spAutoFit/>
            </a:bodyPr>
            <a:lstStyle/>
            <a:p>
              <a:r>
                <a:rPr lang="en-US" sz="2800" dirty="0"/>
                <a:t>Deceiver</a:t>
              </a:r>
            </a:p>
          </p:txBody>
        </p:sp>
        <p:sp>
          <p:nvSpPr>
            <p:cNvPr id="25" name="TextBox 24">
              <a:extLst>
                <a:ext uri="{FF2B5EF4-FFF2-40B4-BE49-F238E27FC236}">
                  <a16:creationId xmlns:a16="http://schemas.microsoft.com/office/drawing/2014/main" id="{CF9DAA3B-0F81-BEC0-1975-F730F0952537}"/>
                </a:ext>
              </a:extLst>
            </p:cNvPr>
            <p:cNvSpPr txBox="1"/>
            <p:nvPr/>
          </p:nvSpPr>
          <p:spPr>
            <a:xfrm>
              <a:off x="550325" y="2363412"/>
              <a:ext cx="1109150" cy="369332"/>
            </a:xfrm>
            <a:prstGeom prst="rect">
              <a:avLst/>
            </a:prstGeom>
            <a:noFill/>
          </p:spPr>
          <p:txBody>
            <a:bodyPr wrap="none" rtlCol="0">
              <a:spAutoFit/>
            </a:bodyPr>
            <a:lstStyle/>
            <a:p>
              <a:r>
                <a:rPr lang="en-US" dirty="0"/>
                <a:t>Rev. 12:9</a:t>
              </a:r>
            </a:p>
          </p:txBody>
        </p:sp>
      </p:grpSp>
      <p:grpSp>
        <p:nvGrpSpPr>
          <p:cNvPr id="26" name="Group 25">
            <a:extLst>
              <a:ext uri="{FF2B5EF4-FFF2-40B4-BE49-F238E27FC236}">
                <a16:creationId xmlns:a16="http://schemas.microsoft.com/office/drawing/2014/main" id="{C1757F57-BF71-38E8-E227-4C3F638B9266}"/>
              </a:ext>
            </a:extLst>
          </p:cNvPr>
          <p:cNvGrpSpPr/>
          <p:nvPr/>
        </p:nvGrpSpPr>
        <p:grpSpPr>
          <a:xfrm>
            <a:off x="6826996" y="3112662"/>
            <a:ext cx="1501036" cy="992410"/>
            <a:chOff x="304800" y="1842001"/>
            <a:chExt cx="1600200" cy="992410"/>
          </a:xfrm>
        </p:grpSpPr>
        <p:sp>
          <p:nvSpPr>
            <p:cNvPr id="27" name="Rectangle: Rounded Corners 26">
              <a:extLst>
                <a:ext uri="{FF2B5EF4-FFF2-40B4-BE49-F238E27FC236}">
                  <a16:creationId xmlns:a16="http://schemas.microsoft.com/office/drawing/2014/main" id="{EE8E3272-11AB-BA7B-1A6F-E620A30F5BA0}"/>
                </a:ext>
              </a:extLst>
            </p:cNvPr>
            <p:cNvSpPr/>
            <p:nvPr/>
          </p:nvSpPr>
          <p:spPr>
            <a:xfrm>
              <a:off x="304800" y="1843810"/>
              <a:ext cx="1600200" cy="99060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005117C2-AB67-E21F-1A86-25CCD4BC728F}"/>
                </a:ext>
              </a:extLst>
            </p:cNvPr>
            <p:cNvSpPr txBox="1"/>
            <p:nvPr/>
          </p:nvSpPr>
          <p:spPr>
            <a:xfrm>
              <a:off x="397301" y="1842001"/>
              <a:ext cx="1415196" cy="523220"/>
            </a:xfrm>
            <a:prstGeom prst="rect">
              <a:avLst/>
            </a:prstGeom>
            <a:noFill/>
          </p:spPr>
          <p:txBody>
            <a:bodyPr wrap="none" rtlCol="0">
              <a:spAutoFit/>
            </a:bodyPr>
            <a:lstStyle/>
            <a:p>
              <a:r>
                <a:rPr lang="en-US" sz="2800" dirty="0"/>
                <a:t>Tempter</a:t>
              </a:r>
            </a:p>
          </p:txBody>
        </p:sp>
        <p:sp>
          <p:nvSpPr>
            <p:cNvPr id="29" name="TextBox 28">
              <a:extLst>
                <a:ext uri="{FF2B5EF4-FFF2-40B4-BE49-F238E27FC236}">
                  <a16:creationId xmlns:a16="http://schemas.microsoft.com/office/drawing/2014/main" id="{A3954339-9422-75FC-EF0B-94789615370F}"/>
                </a:ext>
              </a:extLst>
            </p:cNvPr>
            <p:cNvSpPr txBox="1"/>
            <p:nvPr/>
          </p:nvSpPr>
          <p:spPr>
            <a:xfrm>
              <a:off x="550325" y="2363412"/>
              <a:ext cx="1148725" cy="369332"/>
            </a:xfrm>
            <a:prstGeom prst="rect">
              <a:avLst/>
            </a:prstGeom>
            <a:noFill/>
          </p:spPr>
          <p:txBody>
            <a:bodyPr wrap="none" rtlCol="0">
              <a:spAutoFit/>
            </a:bodyPr>
            <a:lstStyle/>
            <a:p>
              <a:r>
                <a:rPr lang="en-US" dirty="0"/>
                <a:t>Matt. 4:1</a:t>
              </a:r>
            </a:p>
          </p:txBody>
        </p:sp>
      </p:grpSp>
      <p:grpSp>
        <p:nvGrpSpPr>
          <p:cNvPr id="30" name="Group 29">
            <a:extLst>
              <a:ext uri="{FF2B5EF4-FFF2-40B4-BE49-F238E27FC236}">
                <a16:creationId xmlns:a16="http://schemas.microsoft.com/office/drawing/2014/main" id="{3DBFC278-3014-EF07-3D15-1C42BE247FA8}"/>
              </a:ext>
            </a:extLst>
          </p:cNvPr>
          <p:cNvGrpSpPr/>
          <p:nvPr/>
        </p:nvGrpSpPr>
        <p:grpSpPr>
          <a:xfrm>
            <a:off x="5170541" y="4634399"/>
            <a:ext cx="1771680" cy="990601"/>
            <a:chOff x="304800" y="1843810"/>
            <a:chExt cx="1771680" cy="990601"/>
          </a:xfrm>
        </p:grpSpPr>
        <p:sp>
          <p:nvSpPr>
            <p:cNvPr id="31" name="Rectangle: Rounded Corners 30">
              <a:extLst>
                <a:ext uri="{FF2B5EF4-FFF2-40B4-BE49-F238E27FC236}">
                  <a16:creationId xmlns:a16="http://schemas.microsoft.com/office/drawing/2014/main" id="{5D830832-30FC-9516-A5BD-C26EE0E18F46}"/>
                </a:ext>
              </a:extLst>
            </p:cNvPr>
            <p:cNvSpPr/>
            <p:nvPr/>
          </p:nvSpPr>
          <p:spPr>
            <a:xfrm>
              <a:off x="304800" y="1843810"/>
              <a:ext cx="1771680" cy="99060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CA97B7D1-2D6A-3477-7F95-EC4232A0F7DD}"/>
                </a:ext>
              </a:extLst>
            </p:cNvPr>
            <p:cNvSpPr txBox="1"/>
            <p:nvPr/>
          </p:nvSpPr>
          <p:spPr>
            <a:xfrm>
              <a:off x="336901" y="1860553"/>
              <a:ext cx="1739579" cy="523220"/>
            </a:xfrm>
            <a:prstGeom prst="rect">
              <a:avLst/>
            </a:prstGeom>
            <a:noFill/>
          </p:spPr>
          <p:txBody>
            <a:bodyPr wrap="none" rtlCol="0">
              <a:spAutoFit/>
            </a:bodyPr>
            <a:lstStyle/>
            <a:p>
              <a:r>
                <a:rPr lang="en-US" sz="2800" dirty="0"/>
                <a:t>Oppressor</a:t>
              </a:r>
            </a:p>
          </p:txBody>
        </p:sp>
        <p:sp>
          <p:nvSpPr>
            <p:cNvPr id="33" name="TextBox 32">
              <a:extLst>
                <a:ext uri="{FF2B5EF4-FFF2-40B4-BE49-F238E27FC236}">
                  <a16:creationId xmlns:a16="http://schemas.microsoft.com/office/drawing/2014/main" id="{AC1DFD29-6FEE-C280-E94C-45AD4B4D09CD}"/>
                </a:ext>
              </a:extLst>
            </p:cNvPr>
            <p:cNvSpPr txBox="1"/>
            <p:nvPr/>
          </p:nvSpPr>
          <p:spPr>
            <a:xfrm>
              <a:off x="550325" y="2363412"/>
              <a:ext cx="1237968" cy="369332"/>
            </a:xfrm>
            <a:prstGeom prst="rect">
              <a:avLst/>
            </a:prstGeom>
            <a:noFill/>
          </p:spPr>
          <p:txBody>
            <a:bodyPr wrap="none" rtlCol="0">
              <a:spAutoFit/>
            </a:bodyPr>
            <a:lstStyle/>
            <a:p>
              <a:r>
                <a:rPr lang="en-US" dirty="0"/>
                <a:t>Acts 10:38</a:t>
              </a:r>
            </a:p>
          </p:txBody>
        </p:sp>
      </p:grpSp>
      <p:grpSp>
        <p:nvGrpSpPr>
          <p:cNvPr id="34" name="Group 33">
            <a:extLst>
              <a:ext uri="{FF2B5EF4-FFF2-40B4-BE49-F238E27FC236}">
                <a16:creationId xmlns:a16="http://schemas.microsoft.com/office/drawing/2014/main" id="{CE681789-881F-7873-ADE4-4872DF63D18C}"/>
              </a:ext>
            </a:extLst>
          </p:cNvPr>
          <p:cNvGrpSpPr/>
          <p:nvPr/>
        </p:nvGrpSpPr>
        <p:grpSpPr>
          <a:xfrm>
            <a:off x="7240239" y="4634400"/>
            <a:ext cx="1600200" cy="990601"/>
            <a:chOff x="304800" y="1843810"/>
            <a:chExt cx="1600200" cy="990601"/>
          </a:xfrm>
        </p:grpSpPr>
        <p:sp>
          <p:nvSpPr>
            <p:cNvPr id="35" name="Rectangle: Rounded Corners 34">
              <a:extLst>
                <a:ext uri="{FF2B5EF4-FFF2-40B4-BE49-F238E27FC236}">
                  <a16:creationId xmlns:a16="http://schemas.microsoft.com/office/drawing/2014/main" id="{A7F9E8D9-722A-4290-8F58-F35ED6E1F68A}"/>
                </a:ext>
              </a:extLst>
            </p:cNvPr>
            <p:cNvSpPr/>
            <p:nvPr/>
          </p:nvSpPr>
          <p:spPr>
            <a:xfrm>
              <a:off x="304800" y="1843810"/>
              <a:ext cx="1600200" cy="99060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5AD748B-E4DD-E617-3050-BF8BE14314AA}"/>
                </a:ext>
              </a:extLst>
            </p:cNvPr>
            <p:cNvSpPr txBox="1"/>
            <p:nvPr/>
          </p:nvSpPr>
          <p:spPr>
            <a:xfrm>
              <a:off x="336901" y="1860553"/>
              <a:ext cx="1497526" cy="523220"/>
            </a:xfrm>
            <a:prstGeom prst="rect">
              <a:avLst/>
            </a:prstGeom>
            <a:noFill/>
          </p:spPr>
          <p:txBody>
            <a:bodyPr wrap="none" rtlCol="0">
              <a:spAutoFit/>
            </a:bodyPr>
            <a:lstStyle/>
            <a:p>
              <a:r>
                <a:rPr lang="en-US" sz="2800" dirty="0"/>
                <a:t>Hinderer</a:t>
              </a:r>
            </a:p>
          </p:txBody>
        </p:sp>
        <p:sp>
          <p:nvSpPr>
            <p:cNvPr id="37" name="TextBox 36">
              <a:extLst>
                <a:ext uri="{FF2B5EF4-FFF2-40B4-BE49-F238E27FC236}">
                  <a16:creationId xmlns:a16="http://schemas.microsoft.com/office/drawing/2014/main" id="{EDEFFB63-F2D6-7AF8-37A6-AEDB4639EE92}"/>
                </a:ext>
              </a:extLst>
            </p:cNvPr>
            <p:cNvSpPr txBox="1"/>
            <p:nvPr/>
          </p:nvSpPr>
          <p:spPr>
            <a:xfrm>
              <a:off x="398307" y="2359472"/>
              <a:ext cx="1417376" cy="369332"/>
            </a:xfrm>
            <a:prstGeom prst="rect">
              <a:avLst/>
            </a:prstGeom>
            <a:noFill/>
          </p:spPr>
          <p:txBody>
            <a:bodyPr wrap="none" rtlCol="0">
              <a:spAutoFit/>
            </a:bodyPr>
            <a:lstStyle/>
            <a:p>
              <a:r>
                <a:rPr lang="en-US" dirty="0"/>
                <a:t>1 </a:t>
              </a:r>
              <a:r>
                <a:rPr lang="en-US" dirty="0" err="1"/>
                <a:t>Thes</a:t>
              </a:r>
              <a:r>
                <a:rPr lang="en-US" dirty="0"/>
                <a:t>. 2:18</a:t>
              </a:r>
            </a:p>
          </p:txBody>
        </p:sp>
      </p:grpSp>
      <p:pic>
        <p:nvPicPr>
          <p:cNvPr id="7170" name="Picture 2">
            <a:extLst>
              <a:ext uri="{FF2B5EF4-FFF2-40B4-BE49-F238E27FC236}">
                <a16:creationId xmlns:a16="http://schemas.microsoft.com/office/drawing/2014/main" id="{A0A2CD11-21B7-3457-7734-E412FBA9C112}"/>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1036" t="4074" r="11036" b="4074"/>
          <a:stretch/>
        </p:blipFill>
        <p:spPr bwMode="auto">
          <a:xfrm>
            <a:off x="6933592" y="470043"/>
            <a:ext cx="1980810" cy="13132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55619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GI-LOGO.jpg"/>
          <p:cNvPicPr>
            <a:picLocks noGrp="1" noRot="1" noChangeAspect="1" noMove="1" noResize="1" noEditPoints="1" noAdjustHandles="1" noChangeArrowheads="1" noChangeShapeType="1" noCrop="1"/>
          </p:cNvPicPr>
          <p:nvPr/>
        </p:nvPicPr>
        <p:blipFill>
          <a:blip r:embed="rId2" cstate="print"/>
          <a:stretch>
            <a:fillRect/>
          </a:stretch>
        </p:blipFill>
        <p:spPr>
          <a:xfrm>
            <a:off x="304800" y="304800"/>
            <a:ext cx="762000" cy="1193271"/>
          </a:xfrm>
          <a:prstGeom prst="rect">
            <a:avLst/>
          </a:prstGeom>
        </p:spPr>
      </p:pic>
      <p:sp>
        <p:nvSpPr>
          <p:cNvPr id="14" name="TextBox 13"/>
          <p:cNvSpPr txBox="1">
            <a:spLocks/>
          </p:cNvSpPr>
          <p:nvPr/>
        </p:nvSpPr>
        <p:spPr>
          <a:xfrm>
            <a:off x="90724" y="1541929"/>
            <a:ext cx="3566876" cy="255454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000" b="1" dirty="0">
                <a:solidFill>
                  <a:schemeClr val="accent2"/>
                </a:solidFill>
              </a:rPr>
              <a:t>Satan is constantly trying to destroy God’s purpose and plan. He wants to hurt God by attacking mankind, especially the believers. His evil ambition has always been the same—to usurp God’s throne and turn man away from God.</a:t>
            </a:r>
          </a:p>
        </p:txBody>
      </p:sp>
      <p:sp>
        <p:nvSpPr>
          <p:cNvPr id="8" name="Title 1"/>
          <p:cNvSpPr>
            <a:spLocks noGrp="1" noRot="1" noMove="1" noResize="1" noEditPoints="1" noAdjustHandles="1" noChangeArrowheads="1" noChangeShapeType="1"/>
          </p:cNvSpPr>
          <p:nvPr>
            <p:ph type="title"/>
          </p:nvPr>
        </p:nvSpPr>
        <p:spPr>
          <a:xfrm>
            <a:off x="1295400" y="304800"/>
            <a:ext cx="7581900" cy="838200"/>
          </a:xfrm>
        </p:spPr>
        <p:txBody>
          <a:bodyPr>
            <a:noAutofit/>
          </a:bodyPr>
          <a:lstStyle/>
          <a:p>
            <a:r>
              <a:rPr lang="en-US" sz="4800" b="1" dirty="0">
                <a:latin typeface="Impact" pitchFamily="34" charset="0"/>
              </a:rPr>
              <a:t>satan &amp; temptation</a:t>
            </a:r>
          </a:p>
        </p:txBody>
      </p:sp>
      <p:pic>
        <p:nvPicPr>
          <p:cNvPr id="10" name="Picture 9">
            <a:extLst>
              <a:ext uri="{FF2B5EF4-FFF2-40B4-BE49-F238E27FC236}">
                <a16:creationId xmlns:a16="http://schemas.microsoft.com/office/drawing/2014/main" id="{CAA89A41-2EBD-DA55-1537-5D4DEFF32F93}"/>
              </a:ext>
            </a:extLst>
          </p:cNvPr>
          <p:cNvPicPr>
            <a:picLocks noChangeAspect="1"/>
          </p:cNvPicPr>
          <p:nvPr/>
        </p:nvPicPr>
        <p:blipFill rotWithShape="1">
          <a:blip r:embed="rId3"/>
          <a:srcRect t="-2014"/>
          <a:stretch/>
        </p:blipFill>
        <p:spPr>
          <a:xfrm>
            <a:off x="0" y="6056387"/>
            <a:ext cx="9144000" cy="990601"/>
          </a:xfrm>
          <a:prstGeom prst="rect">
            <a:avLst/>
          </a:prstGeom>
        </p:spPr>
      </p:pic>
      <p:sp>
        <p:nvSpPr>
          <p:cNvPr id="9" name="TextBox 8">
            <a:extLst>
              <a:ext uri="{FF2B5EF4-FFF2-40B4-BE49-F238E27FC236}">
                <a16:creationId xmlns:a16="http://schemas.microsoft.com/office/drawing/2014/main" id="{9D9E7C04-DA26-8259-1E13-3EE31E7C4431}"/>
              </a:ext>
            </a:extLst>
          </p:cNvPr>
          <p:cNvSpPr txBox="1">
            <a:spLocks/>
          </p:cNvSpPr>
          <p:nvPr/>
        </p:nvSpPr>
        <p:spPr>
          <a:xfrm>
            <a:off x="1143000" y="1085552"/>
            <a:ext cx="6441141" cy="523220"/>
          </a:xfrm>
          <a:prstGeom prst="rect">
            <a:avLst/>
          </a:prstGeom>
          <a:noFill/>
        </p:spPr>
        <p:txBody>
          <a:bodyPr wrap="square" rtlCol="0">
            <a:spAutoFit/>
          </a:bodyPr>
          <a:lstStyle/>
          <a:p>
            <a:r>
              <a:rPr lang="en-US" sz="2800" b="1" dirty="0">
                <a:solidFill>
                  <a:srgbClr val="0070C0"/>
                </a:solidFill>
                <a:effectLst>
                  <a:outerShdw blurRad="38100" dist="38100" dir="2700000" algn="tl">
                    <a:srgbClr val="000000">
                      <a:alpha val="43137"/>
                    </a:srgbClr>
                  </a:outerShdw>
                </a:effectLst>
              </a:rPr>
              <a:t>Satan’s mission</a:t>
            </a:r>
          </a:p>
        </p:txBody>
      </p:sp>
      <p:graphicFrame>
        <p:nvGraphicFramePr>
          <p:cNvPr id="11" name="Table 2">
            <a:extLst>
              <a:ext uri="{FF2B5EF4-FFF2-40B4-BE49-F238E27FC236}">
                <a16:creationId xmlns:a16="http://schemas.microsoft.com/office/drawing/2014/main" id="{370C8C14-89C4-47A8-40C5-46742FED3192}"/>
              </a:ext>
            </a:extLst>
          </p:cNvPr>
          <p:cNvGraphicFramePr>
            <a:graphicFrameLocks noGrp="1"/>
          </p:cNvGraphicFramePr>
          <p:nvPr>
            <p:extLst>
              <p:ext uri="{D42A27DB-BD31-4B8C-83A1-F6EECF244321}">
                <p14:modId xmlns:p14="http://schemas.microsoft.com/office/powerpoint/2010/main" val="72624781"/>
              </p:ext>
            </p:extLst>
          </p:nvPr>
        </p:nvGraphicFramePr>
        <p:xfrm>
          <a:off x="3810000" y="1541929"/>
          <a:ext cx="5181518" cy="4379382"/>
        </p:xfrm>
        <a:graphic>
          <a:graphicData uri="http://schemas.openxmlformats.org/drawingml/2006/table">
            <a:tbl>
              <a:tblPr firstRow="1" bandRow="1">
                <a:tableStyleId>{5C22544A-7EE6-4342-B048-85BDC9FD1C3A}</a:tableStyleId>
              </a:tblPr>
              <a:tblGrid>
                <a:gridCol w="217893">
                  <a:extLst>
                    <a:ext uri="{9D8B030D-6E8A-4147-A177-3AD203B41FA5}">
                      <a16:colId xmlns:a16="http://schemas.microsoft.com/office/drawing/2014/main" val="2643551257"/>
                    </a:ext>
                  </a:extLst>
                </a:gridCol>
                <a:gridCol w="1877052">
                  <a:extLst>
                    <a:ext uri="{9D8B030D-6E8A-4147-A177-3AD203B41FA5}">
                      <a16:colId xmlns:a16="http://schemas.microsoft.com/office/drawing/2014/main" val="254945273"/>
                    </a:ext>
                  </a:extLst>
                </a:gridCol>
                <a:gridCol w="3086573">
                  <a:extLst>
                    <a:ext uri="{9D8B030D-6E8A-4147-A177-3AD203B41FA5}">
                      <a16:colId xmlns:a16="http://schemas.microsoft.com/office/drawing/2014/main" val="766877583"/>
                    </a:ext>
                  </a:extLst>
                </a:gridCol>
              </a:tblGrid>
              <a:tr h="203358">
                <a:tc gridSpan="3">
                  <a:txBody>
                    <a:bodyPr/>
                    <a:lstStyle/>
                    <a:p>
                      <a:pPr algn="ctr"/>
                      <a:r>
                        <a:rPr lang="en-US" dirty="0"/>
                        <a:t>Satan attempts to destroy God’s plan</a:t>
                      </a:r>
                    </a:p>
                  </a:txBody>
                  <a:tcPr>
                    <a:solidFill>
                      <a:schemeClr val="accent2">
                        <a:lumMod val="75000"/>
                      </a:schemeClr>
                    </a:solidFill>
                  </a:tcPr>
                </a:tc>
                <a:tc hMerge="1">
                  <a:txBody>
                    <a:bodyPr/>
                    <a:lstStyle/>
                    <a:p>
                      <a:endParaRPr lang="en-US"/>
                    </a:p>
                  </a:txBody>
                  <a:tcPr/>
                </a:tc>
                <a:tc hMerge="1">
                  <a:txBody>
                    <a:bodyPr/>
                    <a:lstStyle/>
                    <a:p>
                      <a:pPr algn="ctr"/>
                      <a:endParaRPr lang="en-US" dirty="0"/>
                    </a:p>
                  </a:txBody>
                  <a:tcPr>
                    <a:solidFill>
                      <a:schemeClr val="accent2">
                        <a:lumMod val="75000"/>
                      </a:schemeClr>
                    </a:solidFill>
                  </a:tcPr>
                </a:tc>
                <a:extLst>
                  <a:ext uri="{0D108BD9-81ED-4DB2-BD59-A6C34878D82A}">
                    <a16:rowId xmlns:a16="http://schemas.microsoft.com/office/drawing/2014/main" val="3757527545"/>
                  </a:ext>
                </a:extLst>
              </a:tr>
              <a:tr h="323648">
                <a:tc gridSpan="3">
                  <a:txBody>
                    <a:bodyPr/>
                    <a:lstStyle/>
                    <a:p>
                      <a:r>
                        <a:rPr lang="en-US" sz="1400" b="1" dirty="0"/>
                        <a:t>In relation to Jesus and God’s plan to save mankind</a:t>
                      </a:r>
                    </a:p>
                  </a:txBody>
                  <a:tcPr>
                    <a:solidFill>
                      <a:schemeClr val="accent2">
                        <a:lumMod val="40000"/>
                        <a:lumOff val="60000"/>
                      </a:schemeClr>
                    </a:solidFill>
                  </a:tcPr>
                </a:tc>
                <a:tc hMerge="1">
                  <a:txBody>
                    <a:bodyPr/>
                    <a:lstStyle/>
                    <a:p>
                      <a:endParaRPr lang="en-US" sz="1000" b="0" i="1" dirty="0"/>
                    </a:p>
                  </a:txBody>
                  <a:tcPr>
                    <a:solidFill>
                      <a:schemeClr val="accent2">
                        <a:lumMod val="40000"/>
                        <a:lumOff val="60000"/>
                      </a:schemeClr>
                    </a:solidFill>
                  </a:tcPr>
                </a:tc>
                <a:tc hMerge="1">
                  <a:txBody>
                    <a:bodyPr/>
                    <a:lstStyle/>
                    <a:p>
                      <a:endParaRPr lang="en-US" sz="1400" b="1" dirty="0"/>
                    </a:p>
                  </a:txBody>
                  <a:tcPr>
                    <a:solidFill>
                      <a:schemeClr val="accent2">
                        <a:lumMod val="40000"/>
                        <a:lumOff val="60000"/>
                      </a:schemeClr>
                    </a:solidFill>
                  </a:tcPr>
                </a:tc>
                <a:extLst>
                  <a:ext uri="{0D108BD9-81ED-4DB2-BD59-A6C34878D82A}">
                    <a16:rowId xmlns:a16="http://schemas.microsoft.com/office/drawing/2014/main" val="4113187424"/>
                  </a:ext>
                </a:extLst>
              </a:tr>
              <a:tr h="245734">
                <a:tc rowSpan="2">
                  <a:txBody>
                    <a:bodyPr/>
                    <a:lstStyle/>
                    <a:p>
                      <a:endParaRPr lang="en-US" sz="1400" b="0" dirty="0"/>
                    </a:p>
                  </a:txBody>
                  <a:tcPr>
                    <a:solidFill>
                      <a:schemeClr val="accent2">
                        <a:lumMod val="20000"/>
                        <a:lumOff val="80000"/>
                      </a:schemeClr>
                    </a:solidFill>
                  </a:tcPr>
                </a:tc>
                <a:tc>
                  <a:txBody>
                    <a:bodyPr/>
                    <a:lstStyle/>
                    <a:p>
                      <a:r>
                        <a:rPr lang="en-US" sz="1000" b="0" i="0" dirty="0"/>
                        <a:t>Conflict (Gen. 3:15)</a:t>
                      </a:r>
                    </a:p>
                  </a:txBody>
                  <a:tcPr>
                    <a:solidFill>
                      <a:schemeClr val="accent2">
                        <a:lumMod val="20000"/>
                        <a:lumOff val="80000"/>
                      </a:schemeClr>
                    </a:solidFill>
                  </a:tcPr>
                </a:tc>
                <a:tc>
                  <a:txBody>
                    <a:bodyPr/>
                    <a:lstStyle/>
                    <a:p>
                      <a:r>
                        <a:rPr lang="en-US" sz="1000" b="0" i="0"/>
                        <a:t>Destroy the work of Jesus (Matt. 16:23, Jn. 8:43-44</a:t>
                      </a:r>
                      <a:endParaRPr lang="en-US" sz="1000" b="0" i="0" dirty="0"/>
                    </a:p>
                  </a:txBody>
                  <a:tcPr>
                    <a:solidFill>
                      <a:schemeClr val="accent2">
                        <a:lumMod val="20000"/>
                        <a:lumOff val="80000"/>
                      </a:schemeClr>
                    </a:solidFill>
                  </a:tcPr>
                </a:tc>
                <a:extLst>
                  <a:ext uri="{0D108BD9-81ED-4DB2-BD59-A6C34878D82A}">
                    <a16:rowId xmlns:a16="http://schemas.microsoft.com/office/drawing/2014/main" val="1884515119"/>
                  </a:ext>
                </a:extLst>
              </a:tr>
              <a:tr h="245734">
                <a:tc vMerge="1">
                  <a:txBody>
                    <a:bodyPr/>
                    <a:lstStyle/>
                    <a:p>
                      <a:endParaRPr lang="en-US"/>
                    </a:p>
                  </a:txBody>
                  <a:tcPr/>
                </a:tc>
                <a:tc>
                  <a:txBody>
                    <a:bodyPr/>
                    <a:lstStyle/>
                    <a:p>
                      <a:r>
                        <a:rPr lang="en-US" sz="1000" b="0" i="0" dirty="0"/>
                        <a:t>Temptation of Jesus </a:t>
                      </a:r>
                    </a:p>
                    <a:p>
                      <a:r>
                        <a:rPr lang="en-US" sz="1000" b="0" i="0" dirty="0"/>
                        <a:t>(Matt. 4:1-11)</a:t>
                      </a:r>
                    </a:p>
                  </a:txBody>
                  <a:tcPr>
                    <a:solidFill>
                      <a:schemeClr val="accent2">
                        <a:lumMod val="20000"/>
                        <a:lumOff val="80000"/>
                      </a:schemeClr>
                    </a:solidFill>
                  </a:tcPr>
                </a:tc>
                <a:tc>
                  <a:txBody>
                    <a:bodyPr/>
                    <a:lstStyle/>
                    <a:p>
                      <a:r>
                        <a:rPr lang="en-US" sz="1000" b="0" i="0" dirty="0"/>
                        <a:t>Possessed Judas to betray Jesus (Jn. 13:27)</a:t>
                      </a:r>
                    </a:p>
                  </a:txBody>
                  <a:tcPr>
                    <a:solidFill>
                      <a:schemeClr val="accent2">
                        <a:lumMod val="20000"/>
                        <a:lumOff val="80000"/>
                      </a:schemeClr>
                    </a:solidFill>
                  </a:tcPr>
                </a:tc>
                <a:extLst>
                  <a:ext uri="{0D108BD9-81ED-4DB2-BD59-A6C34878D82A}">
                    <a16:rowId xmlns:a16="http://schemas.microsoft.com/office/drawing/2014/main" val="256877576"/>
                  </a:ext>
                </a:extLst>
              </a:tr>
              <a:tr h="300832">
                <a:tc gridSpan="3">
                  <a:txBody>
                    <a:bodyPr/>
                    <a:lstStyle/>
                    <a:p>
                      <a:r>
                        <a:rPr lang="en-US" sz="1400" b="1" dirty="0"/>
                        <a:t>In relation to the nations</a:t>
                      </a:r>
                    </a:p>
                  </a:txBody>
                  <a:tcPr>
                    <a:solidFill>
                      <a:schemeClr val="accent2">
                        <a:lumMod val="40000"/>
                        <a:lumOff val="60000"/>
                      </a:schemeClr>
                    </a:solidFill>
                  </a:tcPr>
                </a:tc>
                <a:tc hMerge="1">
                  <a:txBody>
                    <a:bodyPr/>
                    <a:lstStyle/>
                    <a:p>
                      <a:endParaRPr lang="en-US" sz="1200" b="0" i="1" dirty="0"/>
                    </a:p>
                  </a:txBody>
                  <a:tcPr>
                    <a:solidFill>
                      <a:schemeClr val="accent2">
                        <a:lumMod val="40000"/>
                        <a:lumOff val="60000"/>
                      </a:schemeClr>
                    </a:solidFill>
                  </a:tcPr>
                </a:tc>
                <a:tc hMerge="1">
                  <a:txBody>
                    <a:bodyPr/>
                    <a:lstStyle/>
                    <a:p>
                      <a:endParaRPr lang="en-US" sz="1400" b="1" dirty="0"/>
                    </a:p>
                  </a:txBody>
                  <a:tcPr>
                    <a:solidFill>
                      <a:schemeClr val="accent2">
                        <a:lumMod val="40000"/>
                        <a:lumOff val="60000"/>
                      </a:schemeClr>
                    </a:solidFill>
                  </a:tcPr>
                </a:tc>
                <a:extLst>
                  <a:ext uri="{0D108BD9-81ED-4DB2-BD59-A6C34878D82A}">
                    <a16:rowId xmlns:a16="http://schemas.microsoft.com/office/drawing/2014/main" val="1140385032"/>
                  </a:ext>
                </a:extLst>
              </a:tr>
              <a:tr h="117952">
                <a:tc>
                  <a:txBody>
                    <a:bodyPr/>
                    <a:lstStyle/>
                    <a:p>
                      <a:endParaRPr lang="en-US" sz="1400" b="0" dirty="0"/>
                    </a:p>
                  </a:txBody>
                  <a:tcPr>
                    <a:solidFill>
                      <a:schemeClr val="accent2">
                        <a:lumMod val="20000"/>
                        <a:lumOff val="80000"/>
                      </a:schemeClr>
                    </a:solidFill>
                  </a:tcPr>
                </a:tc>
                <a:tc>
                  <a:txBody>
                    <a:bodyPr/>
                    <a:lstStyle/>
                    <a:p>
                      <a:r>
                        <a:rPr lang="en-US" sz="1000" dirty="0"/>
                        <a:t>He deceives them now </a:t>
                      </a:r>
                    </a:p>
                    <a:p>
                      <a:r>
                        <a:rPr lang="en-US" sz="1000" dirty="0"/>
                        <a:t>(Rev. 12:9)</a:t>
                      </a:r>
                    </a:p>
                  </a:txBody>
                  <a:tcPr>
                    <a:solidFill>
                      <a:schemeClr val="accent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t>He will gather them to the battle of Armageddon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t>(Rev. 16:13-14)</a:t>
                      </a:r>
                    </a:p>
                  </a:txBody>
                  <a:tcPr>
                    <a:solidFill>
                      <a:schemeClr val="accent2">
                        <a:lumMod val="20000"/>
                        <a:lumOff val="80000"/>
                      </a:schemeClr>
                    </a:solidFill>
                  </a:tcPr>
                </a:tc>
                <a:extLst>
                  <a:ext uri="{0D108BD9-81ED-4DB2-BD59-A6C34878D82A}">
                    <a16:rowId xmlns:a16="http://schemas.microsoft.com/office/drawing/2014/main" val="1681328076"/>
                  </a:ext>
                </a:extLst>
              </a:tr>
              <a:tr h="206416">
                <a:tc gridSpan="3">
                  <a:txBody>
                    <a:bodyPr/>
                    <a:lstStyle/>
                    <a:p>
                      <a:r>
                        <a:rPr lang="en-US" sz="1400" b="1" dirty="0"/>
                        <a:t>In relation to unbelievers</a:t>
                      </a:r>
                    </a:p>
                  </a:txBody>
                  <a:tcPr>
                    <a:solidFill>
                      <a:schemeClr val="accent2">
                        <a:lumMod val="40000"/>
                        <a:lumOff val="60000"/>
                      </a:schemeClr>
                    </a:solidFill>
                  </a:tcPr>
                </a:tc>
                <a:tc hMerge="1">
                  <a:txBody>
                    <a:bodyPr/>
                    <a:lstStyle/>
                    <a:p>
                      <a:endParaRPr lang="en-US" sz="1000" dirty="0"/>
                    </a:p>
                  </a:txBody>
                  <a:tcPr>
                    <a:solidFill>
                      <a:schemeClr val="accent2">
                        <a:lumMod val="40000"/>
                        <a:lumOff val="60000"/>
                      </a:schemeClr>
                    </a:solidFill>
                  </a:tcPr>
                </a:tc>
                <a:tc hMerge="1">
                  <a:txBody>
                    <a:bodyPr/>
                    <a:lstStyle/>
                    <a:p>
                      <a:endParaRPr lang="en-US" sz="1400" b="1" dirty="0"/>
                    </a:p>
                  </a:txBody>
                  <a:tcPr>
                    <a:solidFill>
                      <a:schemeClr val="accent2">
                        <a:lumMod val="40000"/>
                        <a:lumOff val="60000"/>
                      </a:schemeClr>
                    </a:solidFill>
                  </a:tcPr>
                </a:tc>
                <a:extLst>
                  <a:ext uri="{0D108BD9-81ED-4DB2-BD59-A6C34878D82A}">
                    <a16:rowId xmlns:a16="http://schemas.microsoft.com/office/drawing/2014/main" val="2869989770"/>
                  </a:ext>
                </a:extLst>
              </a:tr>
              <a:tr h="133192">
                <a:tc>
                  <a:txBody>
                    <a:bodyPr/>
                    <a:lstStyle/>
                    <a:p>
                      <a:endParaRPr lang="en-US" sz="1400" b="0" dirty="0"/>
                    </a:p>
                  </a:txBody>
                  <a:tcPr>
                    <a:solidFill>
                      <a:schemeClr val="accent2">
                        <a:lumMod val="20000"/>
                        <a:lumOff val="80000"/>
                      </a:schemeClr>
                    </a:solidFill>
                  </a:tcPr>
                </a:tc>
                <a:tc>
                  <a:txBody>
                    <a:bodyPr/>
                    <a:lstStyle/>
                    <a:p>
                      <a:r>
                        <a:rPr lang="en-US" sz="1000" dirty="0"/>
                        <a:t>Blinds their minds (2 Cor. 4:4)</a:t>
                      </a:r>
                    </a:p>
                  </a:txBody>
                  <a:tcPr>
                    <a:solidFill>
                      <a:schemeClr val="accent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t>Snatches the Word from their hearts (Lk. 8:12)</a:t>
                      </a:r>
                    </a:p>
                  </a:txBody>
                  <a:tcPr>
                    <a:solidFill>
                      <a:schemeClr val="accent2">
                        <a:lumMod val="20000"/>
                        <a:lumOff val="80000"/>
                      </a:schemeClr>
                    </a:solidFill>
                  </a:tcPr>
                </a:tc>
                <a:extLst>
                  <a:ext uri="{0D108BD9-81ED-4DB2-BD59-A6C34878D82A}">
                    <a16:rowId xmlns:a16="http://schemas.microsoft.com/office/drawing/2014/main" val="2507670301"/>
                  </a:ext>
                </a:extLst>
              </a:tr>
              <a:tr h="291048">
                <a:tc gridSpan="3">
                  <a:txBody>
                    <a:bodyPr/>
                    <a:lstStyle/>
                    <a:p>
                      <a:r>
                        <a:rPr lang="en-US" sz="1400" b="1" dirty="0"/>
                        <a:t>In relation to the Christians</a:t>
                      </a:r>
                    </a:p>
                  </a:txBody>
                  <a:tcPr>
                    <a:solidFill>
                      <a:schemeClr val="accent2">
                        <a:lumMod val="40000"/>
                        <a:lumOff val="60000"/>
                      </a:schemeClr>
                    </a:solidFill>
                  </a:tcPr>
                </a:tc>
                <a:tc hMerge="1">
                  <a:txBody>
                    <a:bodyPr/>
                    <a:lstStyle/>
                    <a:p>
                      <a:endParaRPr lang="en-US" sz="1000" dirty="0"/>
                    </a:p>
                  </a:txBody>
                  <a:tcPr>
                    <a:solidFill>
                      <a:schemeClr val="accent2">
                        <a:lumMod val="40000"/>
                        <a:lumOff val="60000"/>
                      </a:schemeClr>
                    </a:solidFill>
                  </a:tcPr>
                </a:tc>
                <a:tc hMerge="1">
                  <a:txBody>
                    <a:bodyPr/>
                    <a:lstStyle/>
                    <a:p>
                      <a:endParaRPr lang="en-US" sz="1400" b="1" dirty="0"/>
                    </a:p>
                  </a:txBody>
                  <a:tcPr>
                    <a:solidFill>
                      <a:schemeClr val="accent2">
                        <a:lumMod val="40000"/>
                        <a:lumOff val="60000"/>
                      </a:schemeClr>
                    </a:solidFill>
                  </a:tcPr>
                </a:tc>
                <a:extLst>
                  <a:ext uri="{0D108BD9-81ED-4DB2-BD59-A6C34878D82A}">
                    <a16:rowId xmlns:a16="http://schemas.microsoft.com/office/drawing/2014/main" val="2495164064"/>
                  </a:ext>
                </a:extLst>
              </a:tr>
              <a:tr h="0">
                <a:tc rowSpan="4">
                  <a:txBody>
                    <a:bodyPr/>
                    <a:lstStyle/>
                    <a:p>
                      <a:endParaRPr lang="en-US" sz="1400" b="0" dirty="0"/>
                    </a:p>
                  </a:txBody>
                  <a:tcPr>
                    <a:solidFill>
                      <a:schemeClr val="accent2">
                        <a:lumMod val="20000"/>
                        <a:lumOff val="80000"/>
                      </a:schemeClr>
                    </a:solidFill>
                  </a:tcPr>
                </a:tc>
                <a:tc>
                  <a:txBody>
                    <a:bodyPr/>
                    <a:lstStyle/>
                    <a:p>
                      <a:r>
                        <a:rPr lang="en-US" sz="1000" dirty="0"/>
                        <a:t>He tempts them to lie </a:t>
                      </a:r>
                    </a:p>
                    <a:p>
                      <a:r>
                        <a:rPr lang="en-US" sz="1000" dirty="0"/>
                        <a:t>(Acts 5:3)</a:t>
                      </a:r>
                    </a:p>
                  </a:txBody>
                  <a:tcPr>
                    <a:solidFill>
                      <a:schemeClr val="accent2">
                        <a:lumMod val="20000"/>
                        <a:lumOff val="80000"/>
                      </a:schemeClr>
                    </a:solidFill>
                  </a:tcPr>
                </a:tc>
                <a:tc>
                  <a:txBody>
                    <a:bodyPr/>
                    <a:lstStyle/>
                    <a:p>
                      <a:r>
                        <a:rPr lang="en-US" sz="1000"/>
                        <a:t>He tempts believers to be immoral (1 Cor. 7:5)</a:t>
                      </a:r>
                      <a:endParaRPr lang="en-US" sz="1000" dirty="0"/>
                    </a:p>
                  </a:txBody>
                  <a:tcPr>
                    <a:solidFill>
                      <a:schemeClr val="accent2">
                        <a:lumMod val="20000"/>
                        <a:lumOff val="80000"/>
                      </a:schemeClr>
                    </a:solidFill>
                  </a:tcPr>
                </a:tc>
                <a:extLst>
                  <a:ext uri="{0D108BD9-81ED-4DB2-BD59-A6C34878D82A}">
                    <a16:rowId xmlns:a16="http://schemas.microsoft.com/office/drawing/2014/main" val="2036610534"/>
                  </a:ext>
                </a:extLst>
              </a:tr>
              <a:tr h="200297">
                <a:tc vMerge="1">
                  <a:txBody>
                    <a:bodyPr/>
                    <a:lstStyle/>
                    <a:p>
                      <a:endParaRPr lang="en-US"/>
                    </a:p>
                  </a:txBody>
                  <a:tcPr/>
                </a:tc>
                <a:tc>
                  <a:txBody>
                    <a:bodyPr/>
                    <a:lstStyle/>
                    <a:p>
                      <a:r>
                        <a:rPr lang="en-US" sz="1000" dirty="0"/>
                        <a:t>He accuses and slanders them (Rev. 12:10)</a:t>
                      </a:r>
                    </a:p>
                  </a:txBody>
                  <a:tcPr>
                    <a:solidFill>
                      <a:schemeClr val="accent2">
                        <a:lumMod val="20000"/>
                        <a:lumOff val="80000"/>
                      </a:schemeClr>
                    </a:solidFill>
                  </a:tcPr>
                </a:tc>
                <a:tc>
                  <a:txBody>
                    <a:bodyPr/>
                    <a:lstStyle/>
                    <a:p>
                      <a:r>
                        <a:rPr lang="en-US" sz="1000" dirty="0"/>
                        <a:t>He sends false teachers into the church </a:t>
                      </a:r>
                    </a:p>
                    <a:p>
                      <a:r>
                        <a:rPr lang="en-US" sz="1000" dirty="0"/>
                        <a:t>(2 Cor. 11:13-15, Matt. 13: 38-39)</a:t>
                      </a:r>
                    </a:p>
                  </a:txBody>
                  <a:tcPr>
                    <a:solidFill>
                      <a:schemeClr val="accent2">
                        <a:lumMod val="20000"/>
                        <a:lumOff val="80000"/>
                      </a:schemeClr>
                    </a:solidFill>
                  </a:tcPr>
                </a:tc>
                <a:extLst>
                  <a:ext uri="{0D108BD9-81ED-4DB2-BD59-A6C34878D82A}">
                    <a16:rowId xmlns:a16="http://schemas.microsoft.com/office/drawing/2014/main" val="2332584309"/>
                  </a:ext>
                </a:extLst>
              </a:tr>
              <a:tr h="156754">
                <a:tc vMerge="1">
                  <a:txBody>
                    <a:bodyPr/>
                    <a:lstStyle/>
                    <a:p>
                      <a:endParaRPr lang="en-US"/>
                    </a:p>
                  </a:txBody>
                  <a:tcPr/>
                </a:tc>
                <a:tc>
                  <a:txBody>
                    <a:bodyPr/>
                    <a:lstStyle/>
                    <a:p>
                      <a:r>
                        <a:rPr lang="en-US" sz="1000" dirty="0"/>
                        <a:t>He hinders their work </a:t>
                      </a:r>
                    </a:p>
                    <a:p>
                      <a:r>
                        <a:rPr lang="en-US" sz="1000" dirty="0"/>
                        <a:t>(1 </a:t>
                      </a:r>
                      <a:r>
                        <a:rPr lang="en-US" sz="1000" dirty="0" err="1"/>
                        <a:t>Thes</a:t>
                      </a:r>
                      <a:r>
                        <a:rPr lang="en-US" sz="1000" dirty="0"/>
                        <a:t>. 2:18)</a:t>
                      </a:r>
                    </a:p>
                  </a:txBody>
                  <a:tcPr>
                    <a:solidFill>
                      <a:schemeClr val="accent2">
                        <a:lumMod val="20000"/>
                        <a:lumOff val="80000"/>
                      </a:schemeClr>
                    </a:solidFill>
                  </a:tcPr>
                </a:tc>
                <a:tc>
                  <a:txBody>
                    <a:bodyPr/>
                    <a:lstStyle/>
                    <a:p>
                      <a:r>
                        <a:rPr lang="en-US" sz="1000" dirty="0"/>
                        <a:t>He causes persecutions against them (Rev. 2:19)</a:t>
                      </a:r>
                    </a:p>
                  </a:txBody>
                  <a:tcPr>
                    <a:solidFill>
                      <a:schemeClr val="accent2">
                        <a:lumMod val="20000"/>
                        <a:lumOff val="80000"/>
                      </a:schemeClr>
                    </a:solidFill>
                  </a:tcPr>
                </a:tc>
                <a:extLst>
                  <a:ext uri="{0D108BD9-81ED-4DB2-BD59-A6C34878D82A}">
                    <a16:rowId xmlns:a16="http://schemas.microsoft.com/office/drawing/2014/main" val="2733483538"/>
                  </a:ext>
                </a:extLst>
              </a:tr>
              <a:tr h="0">
                <a:tc vMerge="1">
                  <a:txBody>
                    <a:bodyPr/>
                    <a:lstStyle/>
                    <a:p>
                      <a:endParaRPr lang="en-US"/>
                    </a:p>
                  </a:txBody>
                  <a:tcPr/>
                </a:tc>
                <a:tc gridSpan="2">
                  <a:txBody>
                    <a:bodyPr/>
                    <a:lstStyle/>
                    <a:p>
                      <a:r>
                        <a:rPr lang="en-US" sz="1000" dirty="0"/>
                        <a:t>He uses evil forces to tempt them (Eph. 6:11-12)</a:t>
                      </a:r>
                    </a:p>
                  </a:txBody>
                  <a:tcPr>
                    <a:solidFill>
                      <a:schemeClr val="accent2">
                        <a:lumMod val="20000"/>
                        <a:lumOff val="80000"/>
                      </a:schemeClr>
                    </a:solidFill>
                  </a:tcPr>
                </a:tc>
                <a:tc hMerge="1">
                  <a:txBody>
                    <a:bodyPr/>
                    <a:lstStyle/>
                    <a:p>
                      <a:endParaRPr lang="en-US" sz="1000" dirty="0"/>
                    </a:p>
                  </a:txBody>
                  <a:tcPr>
                    <a:solidFill>
                      <a:schemeClr val="accent2">
                        <a:lumMod val="20000"/>
                        <a:lumOff val="80000"/>
                      </a:schemeClr>
                    </a:solidFill>
                  </a:tcPr>
                </a:tc>
                <a:extLst>
                  <a:ext uri="{0D108BD9-81ED-4DB2-BD59-A6C34878D82A}">
                    <a16:rowId xmlns:a16="http://schemas.microsoft.com/office/drawing/2014/main" val="1621301926"/>
                  </a:ext>
                </a:extLst>
              </a:tr>
            </a:tbl>
          </a:graphicData>
        </a:graphic>
      </p:graphicFrame>
      <p:pic>
        <p:nvPicPr>
          <p:cNvPr id="6146" name="Picture 2">
            <a:extLst>
              <a:ext uri="{FF2B5EF4-FFF2-40B4-BE49-F238E27FC236}">
                <a16:creationId xmlns:a16="http://schemas.microsoft.com/office/drawing/2014/main" id="{A9E15BD0-49A3-2F02-C146-4A7057E63D7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724" y="4422800"/>
            <a:ext cx="3566876" cy="12341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66256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GI-LOGO.jpg"/>
          <p:cNvPicPr>
            <a:picLocks noGrp="1" noRot="1" noChangeAspect="1" noMove="1" noResize="1" noEditPoints="1" noAdjustHandles="1" noChangeArrowheads="1" noChangeShapeType="1" noCrop="1"/>
          </p:cNvPicPr>
          <p:nvPr/>
        </p:nvPicPr>
        <p:blipFill>
          <a:blip r:embed="rId2" cstate="print"/>
          <a:stretch>
            <a:fillRect/>
          </a:stretch>
        </p:blipFill>
        <p:spPr>
          <a:xfrm>
            <a:off x="304800" y="304800"/>
            <a:ext cx="762000" cy="1193271"/>
          </a:xfrm>
          <a:prstGeom prst="rect">
            <a:avLst/>
          </a:prstGeom>
        </p:spPr>
      </p:pic>
      <p:sp>
        <p:nvSpPr>
          <p:cNvPr id="14" name="TextBox 13"/>
          <p:cNvSpPr txBox="1">
            <a:spLocks/>
          </p:cNvSpPr>
          <p:nvPr/>
        </p:nvSpPr>
        <p:spPr>
          <a:xfrm>
            <a:off x="304800" y="1568353"/>
            <a:ext cx="8572500" cy="83099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600" dirty="0">
                <a:solidFill>
                  <a:schemeClr val="accent2"/>
                </a:solidFill>
              </a:rPr>
              <a:t>Satan will use all of his tricks to turn man away from God. Read Genesis 3 again, paying close attention to Satan’s part in Adam and Eve’s sin. Satan is a schemer, liar and deceiver while presenting himself as the serpent. </a:t>
            </a:r>
          </a:p>
        </p:txBody>
      </p:sp>
      <p:sp>
        <p:nvSpPr>
          <p:cNvPr id="8" name="Title 1"/>
          <p:cNvSpPr>
            <a:spLocks noGrp="1" noRot="1" noMove="1" noResize="1" noEditPoints="1" noAdjustHandles="1" noChangeArrowheads="1" noChangeShapeType="1"/>
          </p:cNvSpPr>
          <p:nvPr>
            <p:ph type="title"/>
          </p:nvPr>
        </p:nvSpPr>
        <p:spPr>
          <a:xfrm>
            <a:off x="1295400" y="304800"/>
            <a:ext cx="7581900" cy="838200"/>
          </a:xfrm>
        </p:spPr>
        <p:txBody>
          <a:bodyPr>
            <a:noAutofit/>
          </a:bodyPr>
          <a:lstStyle/>
          <a:p>
            <a:r>
              <a:rPr lang="en-US" sz="4800" b="1" dirty="0">
                <a:latin typeface="Impact" pitchFamily="34" charset="0"/>
              </a:rPr>
              <a:t>satan &amp; temptation</a:t>
            </a:r>
          </a:p>
        </p:txBody>
      </p:sp>
      <p:pic>
        <p:nvPicPr>
          <p:cNvPr id="10" name="Picture 9">
            <a:extLst>
              <a:ext uri="{FF2B5EF4-FFF2-40B4-BE49-F238E27FC236}">
                <a16:creationId xmlns:a16="http://schemas.microsoft.com/office/drawing/2014/main" id="{CAA89A41-2EBD-DA55-1537-5D4DEFF32F93}"/>
              </a:ext>
            </a:extLst>
          </p:cNvPr>
          <p:cNvPicPr>
            <a:picLocks noChangeAspect="1"/>
          </p:cNvPicPr>
          <p:nvPr/>
        </p:nvPicPr>
        <p:blipFill rotWithShape="1">
          <a:blip r:embed="rId3"/>
          <a:srcRect t="-2014"/>
          <a:stretch/>
        </p:blipFill>
        <p:spPr>
          <a:xfrm>
            <a:off x="0" y="6056387"/>
            <a:ext cx="9144000" cy="990601"/>
          </a:xfrm>
          <a:prstGeom prst="rect">
            <a:avLst/>
          </a:prstGeom>
        </p:spPr>
      </p:pic>
      <p:sp>
        <p:nvSpPr>
          <p:cNvPr id="9" name="TextBox 8">
            <a:extLst>
              <a:ext uri="{FF2B5EF4-FFF2-40B4-BE49-F238E27FC236}">
                <a16:creationId xmlns:a16="http://schemas.microsoft.com/office/drawing/2014/main" id="{9D9E7C04-DA26-8259-1E13-3EE31E7C4431}"/>
              </a:ext>
            </a:extLst>
          </p:cNvPr>
          <p:cNvSpPr txBox="1">
            <a:spLocks/>
          </p:cNvSpPr>
          <p:nvPr/>
        </p:nvSpPr>
        <p:spPr>
          <a:xfrm>
            <a:off x="1143000" y="1085552"/>
            <a:ext cx="6441141" cy="523220"/>
          </a:xfrm>
          <a:prstGeom prst="rect">
            <a:avLst/>
          </a:prstGeom>
          <a:noFill/>
        </p:spPr>
        <p:txBody>
          <a:bodyPr wrap="square" rtlCol="0">
            <a:spAutoFit/>
          </a:bodyPr>
          <a:lstStyle/>
          <a:p>
            <a:r>
              <a:rPr lang="en-US" sz="2800" b="1" dirty="0">
                <a:solidFill>
                  <a:srgbClr val="0070C0"/>
                </a:solidFill>
                <a:effectLst>
                  <a:outerShdw blurRad="38100" dist="38100" dir="2700000" algn="tl">
                    <a:srgbClr val="000000">
                      <a:alpha val="43137"/>
                    </a:srgbClr>
                  </a:outerShdw>
                </a:effectLst>
              </a:rPr>
              <a:t>Examples of Satan’s temptations</a:t>
            </a:r>
          </a:p>
        </p:txBody>
      </p:sp>
      <p:sp>
        <p:nvSpPr>
          <p:cNvPr id="11" name="TextBox 10">
            <a:extLst>
              <a:ext uri="{FF2B5EF4-FFF2-40B4-BE49-F238E27FC236}">
                <a16:creationId xmlns:a16="http://schemas.microsoft.com/office/drawing/2014/main" id="{B84BC669-EBE7-5BF1-F205-3885210C06E8}"/>
              </a:ext>
            </a:extLst>
          </p:cNvPr>
          <p:cNvSpPr txBox="1">
            <a:spLocks/>
          </p:cNvSpPr>
          <p:nvPr/>
        </p:nvSpPr>
        <p:spPr>
          <a:xfrm>
            <a:off x="304800" y="2427375"/>
            <a:ext cx="3505200" cy="360098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800" b="1" dirty="0"/>
              <a:t>The first temptation—Adam &amp; Eve</a:t>
            </a:r>
          </a:p>
          <a:p>
            <a:r>
              <a:rPr lang="en-US" sz="1400" dirty="0"/>
              <a:t>God created the first people to rule over and care for the earth. They were free to eat of any tree, save one. The “tree of the knowledge of good and evil” was off limits. God gave man the choice to obey and follow God or to sin and follow our own ways. (Gen. 2:15-17)</a:t>
            </a:r>
          </a:p>
          <a:p>
            <a:r>
              <a:rPr lang="en-US" sz="1400" dirty="0"/>
              <a:t>Satan deceived Eve by lying to her. He told her God would not punish her like he said and that she would become like God herself. (Gen. 3:4-5)</a:t>
            </a:r>
          </a:p>
          <a:p>
            <a:r>
              <a:rPr lang="en-US" sz="1400" dirty="0"/>
              <a:t>She believed the lie and ate the fruit and gave it to Adam as well. (Gen. 3:6)</a:t>
            </a:r>
          </a:p>
          <a:p>
            <a:r>
              <a:rPr lang="en-US" sz="1400" dirty="0"/>
              <a:t>This was the first sin. Since this time all mankind has been ruled by a sinful nature. </a:t>
            </a:r>
          </a:p>
        </p:txBody>
      </p:sp>
      <p:sp>
        <p:nvSpPr>
          <p:cNvPr id="12" name="TextBox 11">
            <a:extLst>
              <a:ext uri="{FF2B5EF4-FFF2-40B4-BE49-F238E27FC236}">
                <a16:creationId xmlns:a16="http://schemas.microsoft.com/office/drawing/2014/main" id="{5C4DEB4F-F6C3-939C-56D7-6D74DCF8D42A}"/>
              </a:ext>
            </a:extLst>
          </p:cNvPr>
          <p:cNvSpPr txBox="1">
            <a:spLocks/>
          </p:cNvSpPr>
          <p:nvPr/>
        </p:nvSpPr>
        <p:spPr>
          <a:xfrm>
            <a:off x="3828288" y="2430423"/>
            <a:ext cx="5049012" cy="1661993"/>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800" b="1" dirty="0"/>
              <a:t>Temptation of Christ</a:t>
            </a:r>
          </a:p>
          <a:p>
            <a:r>
              <a:rPr lang="en-US" sz="1400" dirty="0"/>
              <a:t>Scripture says Jesus was tempted by Satan in three areas—lust of the flesh, lust of the eyes, and pride of life. Jesus did not give in. We are to follow His example in defeating Satan by speaking and praying the Word of God in response to temptation and live guided by the Holy Spirit. </a:t>
            </a:r>
          </a:p>
          <a:p>
            <a:r>
              <a:rPr lang="en-US" sz="1400" dirty="0"/>
              <a:t>(Matt. 4:1-11, Mk. 1:12-13, Lk. 4:1-13, Heb. 4:15)</a:t>
            </a:r>
          </a:p>
        </p:txBody>
      </p:sp>
      <p:sp>
        <p:nvSpPr>
          <p:cNvPr id="13" name="TextBox 12">
            <a:extLst>
              <a:ext uri="{FF2B5EF4-FFF2-40B4-BE49-F238E27FC236}">
                <a16:creationId xmlns:a16="http://schemas.microsoft.com/office/drawing/2014/main" id="{11DA524D-1CFA-CB31-692D-15F3787AEF13}"/>
              </a:ext>
            </a:extLst>
          </p:cNvPr>
          <p:cNvSpPr txBox="1">
            <a:spLocks/>
          </p:cNvSpPr>
          <p:nvPr/>
        </p:nvSpPr>
        <p:spPr>
          <a:xfrm>
            <a:off x="3840480" y="4120442"/>
            <a:ext cx="5049012" cy="189282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800" b="1" dirty="0"/>
              <a:t>Comparison of responses by Eve and Jesus</a:t>
            </a:r>
          </a:p>
          <a:p>
            <a:endParaRPr lang="en-US" b="1" dirty="0"/>
          </a:p>
          <a:p>
            <a:endParaRPr lang="en-US" sz="1800" b="1" dirty="0"/>
          </a:p>
          <a:p>
            <a:endParaRPr lang="en-US" b="1" dirty="0"/>
          </a:p>
          <a:p>
            <a:endParaRPr lang="en-US" sz="1600" b="1" dirty="0"/>
          </a:p>
          <a:p>
            <a:endParaRPr lang="en-US" sz="1000" b="1" dirty="0"/>
          </a:p>
          <a:p>
            <a:endParaRPr lang="en-US" sz="1100" b="1" dirty="0"/>
          </a:p>
          <a:p>
            <a:endParaRPr lang="en-US" sz="800" b="1" dirty="0"/>
          </a:p>
        </p:txBody>
      </p:sp>
      <p:graphicFrame>
        <p:nvGraphicFramePr>
          <p:cNvPr id="2" name="Table 2">
            <a:extLst>
              <a:ext uri="{FF2B5EF4-FFF2-40B4-BE49-F238E27FC236}">
                <a16:creationId xmlns:a16="http://schemas.microsoft.com/office/drawing/2014/main" id="{5F491A1F-775F-0C9F-94A4-B4114D4E62E2}"/>
              </a:ext>
            </a:extLst>
          </p:cNvPr>
          <p:cNvGraphicFramePr>
            <a:graphicFrameLocks noGrp="1"/>
          </p:cNvGraphicFramePr>
          <p:nvPr>
            <p:extLst>
              <p:ext uri="{D42A27DB-BD31-4B8C-83A1-F6EECF244321}">
                <p14:modId xmlns:p14="http://schemas.microsoft.com/office/powerpoint/2010/main" val="3164482865"/>
              </p:ext>
            </p:extLst>
          </p:nvPr>
        </p:nvGraphicFramePr>
        <p:xfrm>
          <a:off x="3876293" y="4451447"/>
          <a:ext cx="4977385" cy="1417320"/>
        </p:xfrm>
        <a:graphic>
          <a:graphicData uri="http://schemas.openxmlformats.org/drawingml/2006/table">
            <a:tbl>
              <a:tblPr firstRow="1" bandRow="1">
                <a:tableStyleId>{5C22544A-7EE6-4342-B048-85BDC9FD1C3A}</a:tableStyleId>
              </a:tblPr>
              <a:tblGrid>
                <a:gridCol w="1166646">
                  <a:extLst>
                    <a:ext uri="{9D8B030D-6E8A-4147-A177-3AD203B41FA5}">
                      <a16:colId xmlns:a16="http://schemas.microsoft.com/office/drawing/2014/main" val="1270208014"/>
                    </a:ext>
                  </a:extLst>
                </a:gridCol>
                <a:gridCol w="1257161">
                  <a:extLst>
                    <a:ext uri="{9D8B030D-6E8A-4147-A177-3AD203B41FA5}">
                      <a16:colId xmlns:a16="http://schemas.microsoft.com/office/drawing/2014/main" val="916654059"/>
                    </a:ext>
                  </a:extLst>
                </a:gridCol>
                <a:gridCol w="2553578">
                  <a:extLst>
                    <a:ext uri="{9D8B030D-6E8A-4147-A177-3AD203B41FA5}">
                      <a16:colId xmlns:a16="http://schemas.microsoft.com/office/drawing/2014/main" val="2838069063"/>
                    </a:ext>
                  </a:extLst>
                </a:gridCol>
              </a:tblGrid>
              <a:tr h="190888">
                <a:tc>
                  <a:txBody>
                    <a:bodyPr/>
                    <a:lstStyle/>
                    <a:p>
                      <a:r>
                        <a:rPr lang="en-US" sz="1400" dirty="0"/>
                        <a:t>1 John 2:16</a:t>
                      </a:r>
                    </a:p>
                  </a:txBody>
                  <a:tcPr/>
                </a:tc>
                <a:tc>
                  <a:txBody>
                    <a:bodyPr/>
                    <a:lstStyle/>
                    <a:p>
                      <a:r>
                        <a:rPr lang="en-US" sz="1400" dirty="0"/>
                        <a:t>Eve (Gen. 3:6)</a:t>
                      </a:r>
                    </a:p>
                  </a:txBody>
                  <a:tcPr/>
                </a:tc>
                <a:tc>
                  <a:txBody>
                    <a:bodyPr/>
                    <a:lstStyle/>
                    <a:p>
                      <a:r>
                        <a:rPr lang="en-US" sz="1400" dirty="0"/>
                        <a:t>Jesus (Lk. 4:1-13)</a:t>
                      </a:r>
                    </a:p>
                  </a:txBody>
                  <a:tcPr/>
                </a:tc>
                <a:extLst>
                  <a:ext uri="{0D108BD9-81ED-4DB2-BD59-A6C34878D82A}">
                    <a16:rowId xmlns:a16="http://schemas.microsoft.com/office/drawing/2014/main" val="1422995030"/>
                  </a:ext>
                </a:extLst>
              </a:tr>
              <a:tr h="0">
                <a:tc>
                  <a:txBody>
                    <a:bodyPr/>
                    <a:lstStyle/>
                    <a:p>
                      <a:r>
                        <a:rPr lang="en-US" sz="1100" dirty="0"/>
                        <a:t>Lust of the flesh</a:t>
                      </a:r>
                    </a:p>
                  </a:txBody>
                  <a:tcPr/>
                </a:tc>
                <a:tc>
                  <a:txBody>
                    <a:bodyPr/>
                    <a:lstStyle/>
                    <a:p>
                      <a:r>
                        <a:rPr lang="en-US" sz="1100" dirty="0"/>
                        <a:t>Good for food</a:t>
                      </a:r>
                    </a:p>
                  </a:txBody>
                  <a:tcPr/>
                </a:tc>
                <a:tc>
                  <a:txBody>
                    <a:bodyPr/>
                    <a:lstStyle/>
                    <a:p>
                      <a:r>
                        <a:rPr lang="en-US" sz="1100" dirty="0"/>
                        <a:t>Stones become bread</a:t>
                      </a:r>
                    </a:p>
                  </a:txBody>
                  <a:tcPr/>
                </a:tc>
                <a:extLst>
                  <a:ext uri="{0D108BD9-81ED-4DB2-BD59-A6C34878D82A}">
                    <a16:rowId xmlns:a16="http://schemas.microsoft.com/office/drawing/2014/main" val="2050014257"/>
                  </a:ext>
                </a:extLst>
              </a:tr>
              <a:tr h="0">
                <a:tc>
                  <a:txBody>
                    <a:bodyPr/>
                    <a:lstStyle/>
                    <a:p>
                      <a:r>
                        <a:rPr lang="en-US" sz="1100" dirty="0"/>
                        <a:t>Lust of the eyes</a:t>
                      </a:r>
                    </a:p>
                  </a:txBody>
                  <a:tcPr/>
                </a:tc>
                <a:tc>
                  <a:txBody>
                    <a:bodyPr/>
                    <a:lstStyle/>
                    <a:p>
                      <a:r>
                        <a:rPr lang="en-US" sz="1100" dirty="0"/>
                        <a:t>Pleasing to the eye</a:t>
                      </a:r>
                    </a:p>
                  </a:txBody>
                  <a:tcPr/>
                </a:tc>
                <a:tc>
                  <a:txBody>
                    <a:bodyPr/>
                    <a:lstStyle/>
                    <a:p>
                      <a:r>
                        <a:rPr lang="en-US" sz="1100" dirty="0"/>
                        <a:t>Showed kingdoms of the world</a:t>
                      </a:r>
                    </a:p>
                  </a:txBody>
                  <a:tcPr/>
                </a:tc>
                <a:extLst>
                  <a:ext uri="{0D108BD9-81ED-4DB2-BD59-A6C34878D82A}">
                    <a16:rowId xmlns:a16="http://schemas.microsoft.com/office/drawing/2014/main" val="954612398"/>
                  </a:ext>
                </a:extLst>
              </a:tr>
              <a:tr h="370840">
                <a:tc>
                  <a:txBody>
                    <a:bodyPr/>
                    <a:lstStyle/>
                    <a:p>
                      <a:r>
                        <a:rPr lang="en-US" sz="1100" dirty="0"/>
                        <a:t>Pride of life</a:t>
                      </a:r>
                    </a:p>
                  </a:txBody>
                  <a:tcPr/>
                </a:tc>
                <a:tc>
                  <a:txBody>
                    <a:bodyPr/>
                    <a:lstStyle/>
                    <a:p>
                      <a:r>
                        <a:rPr lang="en-US" sz="1100" dirty="0"/>
                        <a:t>Desirable for gaining wisdom</a:t>
                      </a:r>
                    </a:p>
                  </a:txBody>
                  <a:tcPr/>
                </a:tc>
                <a:tc>
                  <a:txBody>
                    <a:bodyPr/>
                    <a:lstStyle/>
                    <a:p>
                      <a:r>
                        <a:rPr lang="en-US" sz="1100" dirty="0"/>
                        <a:t>Throw himself and command angels to save him</a:t>
                      </a:r>
                    </a:p>
                  </a:txBody>
                  <a:tcPr/>
                </a:tc>
                <a:extLst>
                  <a:ext uri="{0D108BD9-81ED-4DB2-BD59-A6C34878D82A}">
                    <a16:rowId xmlns:a16="http://schemas.microsoft.com/office/drawing/2014/main" val="2400567800"/>
                  </a:ext>
                </a:extLst>
              </a:tr>
            </a:tbl>
          </a:graphicData>
        </a:graphic>
      </p:graphicFrame>
      <p:pic>
        <p:nvPicPr>
          <p:cNvPr id="5122" name="Picture 2">
            <a:extLst>
              <a:ext uri="{FF2B5EF4-FFF2-40B4-BE49-F238E27FC236}">
                <a16:creationId xmlns:a16="http://schemas.microsoft.com/office/drawing/2014/main" id="{AEA30E0F-3A8E-128D-376E-4B64687A959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17842" y="224862"/>
            <a:ext cx="1771650" cy="12657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81816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GI-LOGO.jpg"/>
          <p:cNvPicPr>
            <a:picLocks noGrp="1" noRot="1" noChangeAspect="1" noMove="1" noResize="1" noEditPoints="1" noAdjustHandles="1" noChangeArrowheads="1" noChangeShapeType="1" noCrop="1"/>
          </p:cNvPicPr>
          <p:nvPr/>
        </p:nvPicPr>
        <p:blipFill>
          <a:blip r:embed="rId2" cstate="print"/>
          <a:stretch>
            <a:fillRect/>
          </a:stretch>
        </p:blipFill>
        <p:spPr>
          <a:xfrm>
            <a:off x="304800" y="304800"/>
            <a:ext cx="762000" cy="1193271"/>
          </a:xfrm>
          <a:prstGeom prst="rect">
            <a:avLst/>
          </a:prstGeom>
        </p:spPr>
      </p:pic>
      <p:sp>
        <p:nvSpPr>
          <p:cNvPr id="12" name="TextBox 11"/>
          <p:cNvSpPr txBox="1">
            <a:spLocks/>
          </p:cNvSpPr>
          <p:nvPr/>
        </p:nvSpPr>
        <p:spPr>
          <a:xfrm>
            <a:off x="1298448" y="1159743"/>
            <a:ext cx="6172200" cy="523220"/>
          </a:xfrm>
          <a:prstGeom prst="rect">
            <a:avLst/>
          </a:prstGeom>
          <a:noFill/>
        </p:spPr>
        <p:txBody>
          <a:bodyPr wrap="square" rtlCol="0">
            <a:spAutoFit/>
          </a:bodyPr>
          <a:lstStyle/>
          <a:p>
            <a:r>
              <a:rPr lang="en-US" sz="2800" b="1" dirty="0">
                <a:solidFill>
                  <a:srgbClr val="0070C0"/>
                </a:solidFill>
                <a:effectLst>
                  <a:outerShdw blurRad="38100" dist="38100" dir="2700000" algn="tl">
                    <a:srgbClr val="000000">
                      <a:alpha val="43137"/>
                    </a:srgbClr>
                  </a:outerShdw>
                </a:effectLst>
              </a:rPr>
              <a:t>How powerful is Satan?</a:t>
            </a:r>
            <a:endParaRPr lang="en-US" sz="2800" b="1" u="sng" dirty="0">
              <a:solidFill>
                <a:srgbClr val="0070C0"/>
              </a:solidFill>
              <a:effectLst>
                <a:outerShdw blurRad="38100" dist="38100" dir="2700000" algn="tl">
                  <a:srgbClr val="000000">
                    <a:alpha val="43137"/>
                  </a:srgbClr>
                </a:outerShdw>
              </a:effectLst>
            </a:endParaRPr>
          </a:p>
        </p:txBody>
      </p:sp>
      <p:sp>
        <p:nvSpPr>
          <p:cNvPr id="14" name="TextBox 13"/>
          <p:cNvSpPr txBox="1">
            <a:spLocks/>
          </p:cNvSpPr>
          <p:nvPr/>
        </p:nvSpPr>
        <p:spPr>
          <a:xfrm>
            <a:off x="304800" y="1699706"/>
            <a:ext cx="8572500" cy="427809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000" b="1" dirty="0">
                <a:solidFill>
                  <a:schemeClr val="accent2"/>
                </a:solidFill>
              </a:rPr>
              <a:t>God is in control—Satan is defeated!</a:t>
            </a:r>
          </a:p>
          <a:p>
            <a:endParaRPr lang="en-US" sz="1400" i="1" dirty="0">
              <a:solidFill>
                <a:schemeClr val="accent2"/>
              </a:solidFill>
            </a:endParaRPr>
          </a:p>
          <a:p>
            <a:r>
              <a:rPr lang="en-US" sz="2000" dirty="0">
                <a:solidFill>
                  <a:schemeClr val="accent2"/>
                </a:solidFill>
              </a:rPr>
              <a:t>God and Satan are NOT equals. God is the ruler over all—including Satan. Then why does God allow evil? This question has been debated for centuries. Scripture reveals that Satan does not have complete freedom to inflict his evil on the world or on God’s people. Everything that happens to God’s people is filtered through His loving hands (Rom. 8:28).</a:t>
            </a:r>
          </a:p>
          <a:p>
            <a:endParaRPr lang="en-US" sz="1400" dirty="0">
              <a:solidFill>
                <a:schemeClr val="accent2"/>
              </a:solidFill>
            </a:endParaRPr>
          </a:p>
          <a:p>
            <a:r>
              <a:rPr lang="en-US" sz="1600" i="1" dirty="0">
                <a:solidFill>
                  <a:schemeClr val="accent2"/>
                </a:solidFill>
              </a:rPr>
              <a:t>No temptation has seized you except what is common to man. And God is faithful; he will not let you be tempted beyond what you can bear. But when you are tempted, he will also provide a way out so that you can stand up under it. </a:t>
            </a:r>
            <a:r>
              <a:rPr lang="en-US" sz="1400" i="1" dirty="0">
                <a:solidFill>
                  <a:schemeClr val="accent2"/>
                </a:solidFill>
              </a:rPr>
              <a:t>(1 Cor. 10:13)</a:t>
            </a:r>
          </a:p>
          <a:p>
            <a:endParaRPr lang="en-US" sz="1400" i="1" dirty="0">
              <a:solidFill>
                <a:schemeClr val="accent2"/>
              </a:solidFill>
            </a:endParaRPr>
          </a:p>
          <a:p>
            <a:r>
              <a:rPr lang="en-US" sz="1400" b="1" dirty="0">
                <a:solidFill>
                  <a:schemeClr val="accent2"/>
                </a:solidFill>
              </a:rPr>
              <a:t>Here are some examples of God limiting Satan’s ability to cause trouble for the believer:</a:t>
            </a:r>
          </a:p>
          <a:p>
            <a:pPr marL="285750" indent="-285750">
              <a:buFont typeface="Arial" panose="020B0604020202020204" pitchFamily="34" charset="0"/>
              <a:buChar char="•"/>
            </a:pPr>
            <a:r>
              <a:rPr lang="en-US" sz="1400" dirty="0">
                <a:solidFill>
                  <a:schemeClr val="accent2"/>
                </a:solidFill>
              </a:rPr>
              <a:t>In the life of Job (Job. 1:7-2:7)</a:t>
            </a:r>
          </a:p>
          <a:p>
            <a:pPr marL="285750" indent="-285750">
              <a:buFont typeface="Arial" panose="020B0604020202020204" pitchFamily="34" charset="0"/>
              <a:buChar char="•"/>
            </a:pPr>
            <a:r>
              <a:rPr lang="en-US" sz="1400" dirty="0">
                <a:solidFill>
                  <a:schemeClr val="accent2"/>
                </a:solidFill>
              </a:rPr>
              <a:t>In the life of Peter (Luke 22:31)</a:t>
            </a:r>
          </a:p>
          <a:p>
            <a:pPr marL="285750" indent="-285750">
              <a:buFont typeface="Arial" panose="020B0604020202020204" pitchFamily="34" charset="0"/>
              <a:buChar char="•"/>
            </a:pPr>
            <a:r>
              <a:rPr lang="en-US" sz="1400" dirty="0">
                <a:solidFill>
                  <a:schemeClr val="accent2"/>
                </a:solidFill>
              </a:rPr>
              <a:t>In the life of the church (Matt. 16:17-18)</a:t>
            </a:r>
          </a:p>
        </p:txBody>
      </p:sp>
      <p:sp>
        <p:nvSpPr>
          <p:cNvPr id="8" name="Title 1"/>
          <p:cNvSpPr>
            <a:spLocks noGrp="1" noRot="1" noMove="1" noResize="1" noEditPoints="1" noAdjustHandles="1" noChangeArrowheads="1" noChangeShapeType="1"/>
          </p:cNvSpPr>
          <p:nvPr>
            <p:ph type="title"/>
          </p:nvPr>
        </p:nvSpPr>
        <p:spPr>
          <a:xfrm>
            <a:off x="1295400" y="304800"/>
            <a:ext cx="7581900" cy="838200"/>
          </a:xfrm>
        </p:spPr>
        <p:txBody>
          <a:bodyPr>
            <a:noAutofit/>
          </a:bodyPr>
          <a:lstStyle/>
          <a:p>
            <a:r>
              <a:rPr lang="en-US" sz="4800" b="1" dirty="0">
                <a:latin typeface="Impact" pitchFamily="34" charset="0"/>
              </a:rPr>
              <a:t>satan &amp; temptation</a:t>
            </a:r>
          </a:p>
        </p:txBody>
      </p:sp>
      <p:pic>
        <p:nvPicPr>
          <p:cNvPr id="7" name="Picture 6">
            <a:extLst>
              <a:ext uri="{FF2B5EF4-FFF2-40B4-BE49-F238E27FC236}">
                <a16:creationId xmlns:a16="http://schemas.microsoft.com/office/drawing/2014/main" id="{2405D4D3-B5B5-F084-DD48-623E1BCED048}"/>
              </a:ext>
            </a:extLst>
          </p:cNvPr>
          <p:cNvPicPr>
            <a:picLocks noChangeAspect="1"/>
          </p:cNvPicPr>
          <p:nvPr/>
        </p:nvPicPr>
        <p:blipFill rotWithShape="1">
          <a:blip r:embed="rId3"/>
          <a:srcRect t="-2014"/>
          <a:stretch/>
        </p:blipFill>
        <p:spPr>
          <a:xfrm>
            <a:off x="0" y="6056387"/>
            <a:ext cx="9144000" cy="990601"/>
          </a:xfrm>
          <a:prstGeom prst="rect">
            <a:avLst/>
          </a:prstGeom>
        </p:spPr>
      </p:pic>
      <p:pic>
        <p:nvPicPr>
          <p:cNvPr id="4098" name="Picture 2">
            <a:extLst>
              <a:ext uri="{FF2B5EF4-FFF2-40B4-BE49-F238E27FC236}">
                <a16:creationId xmlns:a16="http://schemas.microsoft.com/office/drawing/2014/main" id="{BB828CA9-66B7-80AD-4240-AFC68B23BBF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62800" y="152400"/>
            <a:ext cx="1720596" cy="15268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5282922"/>
      </p:ext>
    </p:extLst>
  </p:cSld>
  <p:clrMapOvr>
    <a:masterClrMapping/>
  </p:clrMapOvr>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blipFill>
          <a:blip xmlns:r="http://schemas.openxmlformats.org/officeDocument/2006/relationships" r:embed="rId2">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3">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7840</TotalTime>
  <Words>2399</Words>
  <Application>Microsoft Office PowerPoint</Application>
  <PresentationFormat>On-screen Show (4:3)</PresentationFormat>
  <Paragraphs>218</Paragraphs>
  <Slides>19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Franklin Gothic Book</vt:lpstr>
      <vt:lpstr>Franklin Gothic Medium</vt:lpstr>
      <vt:lpstr>Impact</vt:lpstr>
      <vt:lpstr>Wingdings 2</vt:lpstr>
      <vt:lpstr>Trek</vt:lpstr>
      <vt:lpstr> satan &amp; temptation</vt:lpstr>
      <vt:lpstr>satan &amp; temptation</vt:lpstr>
      <vt:lpstr>satan &amp; temptation</vt:lpstr>
      <vt:lpstr>satan &amp; temptation</vt:lpstr>
      <vt:lpstr>satan &amp; temptation</vt:lpstr>
      <vt:lpstr>satan &amp; temptation</vt:lpstr>
      <vt:lpstr>satan &amp; temptation</vt:lpstr>
      <vt:lpstr>satan &amp; temptation</vt:lpstr>
      <vt:lpstr>satan &amp; temptation</vt:lpstr>
      <vt:lpstr>Nature of mankind</vt:lpstr>
      <vt:lpstr>Nature of mankind</vt:lpstr>
      <vt:lpstr>satan &amp; temptation</vt:lpstr>
      <vt:lpstr>Nature of mankind</vt:lpstr>
      <vt:lpstr>Nature of mankind</vt:lpstr>
      <vt:lpstr>Nature of mankind</vt:lpstr>
      <vt:lpstr>satan &amp; temptation</vt:lpstr>
      <vt:lpstr>satan &amp; temptation</vt:lpstr>
      <vt:lpstr>satan &amp; temptation</vt:lpstr>
      <vt:lpstr>satan &amp; temptation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athomas</dc:creator>
  <cp:lastModifiedBy>Nathan Fink</cp:lastModifiedBy>
  <cp:revision>235</cp:revision>
  <dcterms:created xsi:type="dcterms:W3CDTF">2009-07-22T00:00:56Z</dcterms:created>
  <dcterms:modified xsi:type="dcterms:W3CDTF">2022-07-08T03:26:17Z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TC300005141033</vt:lpwstr>
  </property>
</Properties>
</file>